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sldIdLst>
    <p:sldId id="256" r:id="rId2"/>
    <p:sldId id="291" r:id="rId3"/>
    <p:sldId id="292" r:id="rId4"/>
    <p:sldId id="294" r:id="rId5"/>
    <p:sldId id="295" r:id="rId6"/>
    <p:sldId id="293" r:id="rId7"/>
    <p:sldId id="296" r:id="rId8"/>
    <p:sldId id="297" r:id="rId9"/>
    <p:sldId id="298" r:id="rId10"/>
    <p:sldId id="299" r:id="rId11"/>
    <p:sldId id="300" r:id="rId12"/>
    <p:sldId id="301" r:id="rId13"/>
    <p:sldId id="303" r:id="rId14"/>
    <p:sldId id="304" r:id="rId15"/>
    <p:sldId id="308" r:id="rId16"/>
    <p:sldId id="305" r:id="rId17"/>
    <p:sldId id="306" r:id="rId18"/>
    <p:sldId id="307" r:id="rId19"/>
    <p:sldId id="309" r:id="rId20"/>
    <p:sldId id="310" r:id="rId21"/>
    <p:sldId id="311" r:id="rId22"/>
    <p:sldId id="312" r:id="rId23"/>
    <p:sldId id="315" r:id="rId24"/>
    <p:sldId id="313" r:id="rId25"/>
    <p:sldId id="316" r:id="rId26"/>
    <p:sldId id="314" r:id="rId27"/>
    <p:sldId id="317" r:id="rId28"/>
    <p:sldId id="318" r:id="rId29"/>
    <p:sldId id="321" r:id="rId30"/>
    <p:sldId id="324" r:id="rId31"/>
    <p:sldId id="325" r:id="rId32"/>
    <p:sldId id="319" r:id="rId33"/>
    <p:sldId id="322" r:id="rId34"/>
    <p:sldId id="320" r:id="rId35"/>
    <p:sldId id="323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8" r:id="rId48"/>
    <p:sldId id="339" r:id="rId49"/>
    <p:sldId id="340" r:id="rId50"/>
    <p:sldId id="341" r:id="rId51"/>
    <p:sldId id="337" r:id="rId52"/>
    <p:sldId id="346" r:id="rId53"/>
    <p:sldId id="347" r:id="rId54"/>
    <p:sldId id="348" r:id="rId55"/>
    <p:sldId id="343" r:id="rId56"/>
    <p:sldId id="342" r:id="rId57"/>
    <p:sldId id="345" r:id="rId58"/>
    <p:sldId id="351" r:id="rId59"/>
    <p:sldId id="349" r:id="rId60"/>
    <p:sldId id="352" r:id="rId61"/>
    <p:sldId id="353" r:id="rId62"/>
    <p:sldId id="354" r:id="rId63"/>
    <p:sldId id="355" r:id="rId64"/>
    <p:sldId id="356" r:id="rId65"/>
    <p:sldId id="288" r:id="rId66"/>
    <p:sldId id="357" r:id="rId67"/>
    <p:sldId id="358" r:id="rId68"/>
    <p:sldId id="359" r:id="rId69"/>
    <p:sldId id="360" r:id="rId70"/>
    <p:sldId id="361" r:id="rId71"/>
    <p:sldId id="362" r:id="rId72"/>
    <p:sldId id="290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FC1D9-FE97-4510-A912-D0BCADDE917B}" type="datetimeFigureOut">
              <a:rPr lang="en-IN" smtClean="0"/>
              <a:t>08-05-2023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26719-FE63-4F78-90A7-59CE7F47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10A1-5F5D-487F-8A5E-776D06649340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2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C0A6-35B4-4047-AF35-3AB5699A2446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0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FFDB-3BF9-4D45-97F3-6EAE19C3DC5A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28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99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ADE12-6314-4134-B294-8C8573BE7820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7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94646-E7C7-49CF-84B5-E2120FDDEDA0}" type="datetime1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08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7A9-8E9D-422A-B44D-8B76EE144760}" type="datetime1">
              <a:rPr lang="en-IN" smtClean="0"/>
              <a:t>08-05-2023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96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3F483-8F09-4EEE-9736-B4DE3CEBC515}" type="datetime1">
              <a:rPr lang="en-IN" smtClean="0"/>
              <a:t>08-05-2023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16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6C5-4CF1-4065-91A1-BB460E25AA58}" type="datetime1">
              <a:rPr lang="en-IN" smtClean="0"/>
              <a:t>08-05-2023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N"/>
              <a:t>Artificial Intelligence - Rohini R Rao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99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540EF9-7D4D-4A0D-9A9C-D7CE42280829}" type="datetime1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IN"/>
              <a:t>Artificial Intelligence - Rohini R Rao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18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2770A-5454-46D5-A3CE-D712A7F1648F}" type="datetime1">
              <a:rPr lang="en-IN" smtClean="0"/>
              <a:t>08-05-2023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81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F7F2C7-94B6-4396-B985-44591FFD1CAB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02F1EE-5DA8-4006-AA26-929B1E42939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5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0B10-229B-95E1-B514-6BC9256E6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/>
              <a:t>Artificial Intelligence</a:t>
            </a:r>
            <a:br>
              <a:rPr lang="en-IN" dirty="0"/>
            </a:br>
            <a:r>
              <a:rPr lang="en-IN" dirty="0"/>
              <a:t>DSE 3252</a:t>
            </a:r>
            <a:br>
              <a:rPr lang="en-IN" dirty="0"/>
            </a:br>
            <a:br>
              <a:rPr lang="en-IN" dirty="0"/>
            </a:br>
            <a:r>
              <a:rPr lang="en-IN" dirty="0"/>
              <a:t>Reinforcement Learning -2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6F1-708D-C0E7-523C-A72ADF433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Rohini R Rao</a:t>
            </a:r>
            <a:br>
              <a:rPr lang="en-IN" dirty="0"/>
            </a:br>
            <a:r>
              <a:rPr lang="en-IN" dirty="0"/>
              <a:t>Dept of Data Science &amp; Computer Applications</a:t>
            </a:r>
          </a:p>
          <a:p>
            <a:r>
              <a:rPr lang="en-IN" dirty="0"/>
              <a:t>January 2023</a:t>
            </a:r>
          </a:p>
        </p:txBody>
      </p:sp>
    </p:spTree>
    <p:extLst>
      <p:ext uri="{BB962C8B-B14F-4D97-AF65-F5344CB8AC3E}">
        <p14:creationId xmlns:p14="http://schemas.microsoft.com/office/powerpoint/2010/main" val="372209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9599-8E32-7812-72B8-7DCC17F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Estimation of Action Values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C956E-5A65-8026-56A5-0E19391A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2400" b="1" i="0" u="none" strike="noStrike" baseline="0" dirty="0">
                <a:latin typeface="CMR10"/>
              </a:rPr>
              <a:t>Dynamic Programming </a:t>
            </a:r>
            <a:r>
              <a:rPr lang="en-US" sz="2400" b="0" i="0" u="none" strike="noStrike" baseline="0" dirty="0">
                <a:latin typeface="CMR10"/>
              </a:rPr>
              <a:t>(With a model)</a:t>
            </a:r>
          </a:p>
          <a:p>
            <a:pPr lvl="1"/>
            <a:r>
              <a:rPr lang="en-US" sz="2400" b="0" i="0" u="none" strike="noStrike" baseline="0" dirty="0">
                <a:latin typeface="CMR10"/>
              </a:rPr>
              <a:t>state values alone are sufficient to determine a policy; </a:t>
            </a:r>
          </a:p>
          <a:p>
            <a:pPr lvl="1"/>
            <a:r>
              <a:rPr lang="en-US" sz="2400" b="0" i="0" u="none" strike="noStrike" baseline="0" dirty="0">
                <a:latin typeface="CMR10"/>
              </a:rPr>
              <a:t>looks ahead one step and chooses whichever action leads to the best combination of reward and next state</a:t>
            </a:r>
          </a:p>
          <a:p>
            <a:pPr algn="l"/>
            <a:r>
              <a:rPr lang="en-US" sz="2400" b="1" i="0" u="none" strike="noStrike" baseline="0" dirty="0">
                <a:latin typeface="CMR10"/>
              </a:rPr>
              <a:t>Monte Carlo Methods</a:t>
            </a:r>
            <a:r>
              <a:rPr lang="en-US" sz="2400" b="0" i="0" u="none" strike="noStrike" baseline="0" dirty="0">
                <a:latin typeface="CMR10"/>
              </a:rPr>
              <a:t> (Without a model)</a:t>
            </a:r>
          </a:p>
          <a:p>
            <a:pPr lvl="1"/>
            <a:r>
              <a:rPr lang="en-US" sz="2400" b="0" i="0" u="none" strike="noStrike" baseline="0" dirty="0">
                <a:latin typeface="CMR10"/>
              </a:rPr>
              <a:t>however, state values alone are not sufficient</a:t>
            </a:r>
          </a:p>
          <a:p>
            <a:pPr lvl="1"/>
            <a:r>
              <a:rPr lang="en-US" sz="2400" b="0" i="0" u="none" strike="noStrike" baseline="0" dirty="0">
                <a:latin typeface="CMR10"/>
              </a:rPr>
              <a:t>One must explicitly estimate the value of each action in order for the values to be useful in suggesting a policy.</a:t>
            </a:r>
          </a:p>
          <a:p>
            <a:pPr algn="l"/>
            <a:r>
              <a:rPr lang="en-US" sz="2400" b="0" i="0" u="none" strike="noStrike" baseline="0" dirty="0">
                <a:latin typeface="CMR10"/>
              </a:rPr>
              <a:t>Thus, primary goal for Monte Carlo methods is to estimate </a:t>
            </a:r>
            <a:r>
              <a:rPr lang="en-US" sz="2400" b="0" i="0" u="none" strike="noStrike" baseline="0" dirty="0">
                <a:latin typeface="CMMI10"/>
              </a:rPr>
              <a:t>q</a:t>
            </a:r>
            <a:r>
              <a:rPr lang="en-US" sz="2400" baseline="-25000" dirty="0">
                <a:latin typeface="CMSY7"/>
              </a:rPr>
              <a:t>*</a:t>
            </a:r>
            <a:r>
              <a:rPr lang="en-US" sz="2400" b="0" i="0" u="none" strike="noStrike" baseline="0" dirty="0">
                <a:latin typeface="CMR10"/>
              </a:rPr>
              <a:t>. </a:t>
            </a:r>
          </a:p>
          <a:p>
            <a:pPr algn="l"/>
            <a:r>
              <a:rPr lang="en-US" sz="2400" b="0" i="0" u="none" strike="noStrike" baseline="0" dirty="0">
                <a:latin typeface="CMR10"/>
              </a:rPr>
              <a:t>To achieve consider the policy evaluation problem for action values</a:t>
            </a:r>
            <a:r>
              <a:rPr lang="en-US" sz="1800" b="0" i="0" u="none" strike="noStrike" baseline="0" dirty="0">
                <a:latin typeface="CMR10"/>
              </a:rPr>
              <a:t>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1294F-9661-01AE-DBF3-22A95570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097F8-6B3E-62BD-D7ED-D2812F11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59C90-27F3-740B-C6B0-971D09C04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73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4B16-6622-D419-3ABF-A9EF05D5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Phase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E1C0-D7E6-3C2F-C660-4473F6BBA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5346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The policy evaluation problem for action values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 is to estimate q </a:t>
            </a:r>
            <a:r>
              <a:rPr lang="el-GR" sz="1600" baseline="-25000" dirty="0"/>
              <a:t>Π</a:t>
            </a:r>
            <a:r>
              <a:rPr lang="en-US" sz="1600" dirty="0"/>
              <a:t>(s, a), the expected return when starting in state s, taking action a, following policy </a:t>
            </a:r>
            <a:r>
              <a:rPr lang="el-GR" sz="1600" dirty="0"/>
              <a:t>Π</a:t>
            </a:r>
            <a:r>
              <a:rPr lang="en-US" sz="1600" dirty="0"/>
              <a:t>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Issues include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Many state–action pairs may never be visited.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 If </a:t>
            </a:r>
            <a:r>
              <a:rPr lang="el-GR" sz="1600" dirty="0"/>
              <a:t>Π</a:t>
            </a:r>
            <a:r>
              <a:rPr lang="en-US" sz="1600" dirty="0"/>
              <a:t> is a deterministic policy, then in following </a:t>
            </a:r>
            <a:r>
              <a:rPr lang="el-GR" sz="1600" dirty="0"/>
              <a:t>Π</a:t>
            </a:r>
            <a:r>
              <a:rPr lang="en-US" sz="1600" dirty="0"/>
              <a:t> one will observe returns only for one of the actions from each state.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 With no returns to average, the Monte Carlo estimates of the other actions will not improve with experience.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b="0" i="0" u="none" strike="noStrike" baseline="0" dirty="0">
                <a:latin typeface="CMR10"/>
              </a:rPr>
              <a:t>For policy evaluation to work for action values, </a:t>
            </a:r>
            <a:r>
              <a:rPr lang="en-US" sz="1800" b="1" i="0" u="none" strike="noStrike" baseline="0" dirty="0">
                <a:latin typeface="CMR10"/>
              </a:rPr>
              <a:t>continual exploratio</a:t>
            </a:r>
            <a:r>
              <a:rPr lang="en-US" sz="1800" b="0" i="0" u="none" strike="noStrike" baseline="0" dirty="0">
                <a:latin typeface="CMR10"/>
              </a:rPr>
              <a:t>n is required.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latin typeface="CMR10"/>
              </a:rPr>
              <a:t>Exploring Starts Assumption</a:t>
            </a:r>
            <a:endParaRPr lang="en-US" sz="1800" b="1" i="0" u="none" strike="noStrike" baseline="0" dirty="0">
              <a:latin typeface="CMR1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baseline="0" dirty="0">
                <a:latin typeface="CMR10"/>
              </a:rPr>
              <a:t>Specify that the episodes </a:t>
            </a:r>
            <a:r>
              <a:rPr lang="en-US" sz="1600" b="0" i="0" u="none" strike="noStrike" baseline="0" dirty="0">
                <a:latin typeface="CMTI10"/>
              </a:rPr>
              <a:t>start in a state–action pair</a:t>
            </a:r>
            <a:r>
              <a:rPr lang="en-US" sz="1600" b="0" i="0" u="none" strike="noStrike" baseline="0" dirty="0">
                <a:latin typeface="CMR10"/>
              </a:rPr>
              <a:t>, and that every pair has a nonzero probability of being selected as the start.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baseline="0" dirty="0">
                <a:latin typeface="CMR10"/>
              </a:rPr>
              <a:t> This guarantees that all state–action pairs will be visited an infinite number of times in the limit of an infinite number of episodes.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BA6BC-D1A7-BF44-C84E-3F9AA663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7899-B59C-8198-FA77-B52A7EB1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62016-E2E0-9331-5158-8FD505D7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03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B58E-DD08-E3FA-BECE-350443BC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Control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1AAF-2E9C-BED6-E990-8653F99E5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6403" y="1894373"/>
            <a:ext cx="3331950" cy="3634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50EDF-E11B-23D2-7136-819CBECF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80B5-F58E-8D04-C82E-7CC4109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352A6-3D8F-3170-4489-FD66F61E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12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4B6017-FD77-19F0-FD12-D51171F081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097280" y="2888214"/>
            <a:ext cx="7083706" cy="2420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03A21F-AFF5-1D8C-5E46-CDBED379798E}"/>
              </a:ext>
            </a:extLst>
          </p:cNvPr>
          <p:cNvSpPr txBox="1"/>
          <p:nvPr/>
        </p:nvSpPr>
        <p:spPr>
          <a:xfrm>
            <a:off x="8415790" y="5686182"/>
            <a:ext cx="327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Generalised</a:t>
            </a:r>
            <a:r>
              <a:rPr lang="en-US" dirty="0"/>
              <a:t> Policy Iteration (GPI)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102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C555-5FC8-03B2-9C38-A75EFD9F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Control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910725-DF92-1F6F-5FAF-9EE76EAAA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-20000" contrast="40000"/>
          </a:blip>
          <a:srcRect t="54767" r="67551" b="23264"/>
          <a:stretch/>
        </p:blipFill>
        <p:spPr>
          <a:xfrm>
            <a:off x="4871720" y="3566266"/>
            <a:ext cx="2651760" cy="54853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502F8-9D9D-146F-1B35-18A7381A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2C6EE-2CC0-3626-71F2-F6965938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166F2-3B57-17BC-0BAD-D9F5F982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13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136A9-6F17-4669-4E05-4B9AA11AC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736" t="21940" r="-736" b="3555"/>
          <a:stretch/>
        </p:blipFill>
        <p:spPr>
          <a:xfrm>
            <a:off x="4024131" y="4293097"/>
            <a:ext cx="4143737" cy="1883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6965B-FA97-7544-4A18-320366B11F2A}"/>
              </a:ext>
            </a:extLst>
          </p:cNvPr>
          <p:cNvSpPr txBox="1"/>
          <p:nvPr/>
        </p:nvSpPr>
        <p:spPr>
          <a:xfrm>
            <a:off x="467360" y="2184399"/>
            <a:ext cx="10444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Policy Improvement is a greedy policy with respect to current value function, which is action-value function and therefore no model is required to construct the greedy 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any action-value function q, the corresponding greedy policy is the one that for each state s, deterministically chooses an action with maximal action value: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281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9EF5-65C3-E639-F876-B8980EC8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46B3-4383-F5C8-A2EB-C929EB619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B1D20-3DC0-C27A-DEAC-AE28A6AA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8E063-54CF-DBEC-B9D1-8829488B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F9C3A-D324-AB16-9051-C0FC497C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14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9B3E1-18D4-13A8-E458-BC812A9438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631557" y="386080"/>
            <a:ext cx="7268901" cy="57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9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9AC7-9B3C-5CBE-736A-9D989EF8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Policy vs Off Policy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A8C4-93B1-8581-176F-19CEF81FA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On-policy method</a:t>
            </a:r>
          </a:p>
          <a:p>
            <a:pPr lvl="1"/>
            <a:r>
              <a:rPr lang="en-US" dirty="0"/>
              <a:t>attempt to evaluate or improve the same Policy that is used to make decisions. </a:t>
            </a:r>
          </a:p>
          <a:p>
            <a:pPr lvl="1"/>
            <a:r>
              <a:rPr lang="en-US" dirty="0"/>
              <a:t>For Example:</a:t>
            </a:r>
          </a:p>
          <a:p>
            <a:pPr lvl="1"/>
            <a:r>
              <a:rPr lang="en-US" i="1" dirty="0">
                <a:solidFill>
                  <a:srgbClr val="292929"/>
                </a:solidFill>
                <a:latin typeface="source-serif-pro"/>
              </a:rPr>
              <a:t>T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rying different restaurants in an area to search for the best restaurant. </a:t>
            </a:r>
          </a:p>
          <a:p>
            <a:pPr lvl="1"/>
            <a:r>
              <a:rPr lang="en-US" i="1" dirty="0">
                <a:solidFill>
                  <a:srgbClr val="292929"/>
                </a:solidFill>
                <a:latin typeface="source-serif-pro"/>
              </a:rPr>
              <a:t>The agent 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evaluates the decision as well as improve the decision</a:t>
            </a: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Off-policy method 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source-serif-pro"/>
              </a:rPr>
              <a:t>uses a behavioral policy to explore the environment and to collect samples generating Agent’s behavior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source-serif-pro"/>
              </a:rPr>
              <a:t>and a second policy being learned called the target policy which is optimized.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source-serif-pro"/>
              </a:rPr>
              <a:t>For Example:</a:t>
            </a:r>
          </a:p>
          <a:p>
            <a:pPr lvl="1"/>
            <a:r>
              <a:rPr lang="en-US" i="1" dirty="0">
                <a:solidFill>
                  <a:srgbClr val="292929"/>
                </a:solidFill>
                <a:latin typeface="source-serif-pro"/>
              </a:rPr>
              <a:t>F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ollow Google's recommendations to search for the best restaurant in the area (Behavioral policy)</a:t>
            </a:r>
          </a:p>
          <a:p>
            <a:pPr lvl="1"/>
            <a:r>
              <a:rPr lang="en-US" i="1" dirty="0">
                <a:solidFill>
                  <a:srgbClr val="292929"/>
                </a:solidFill>
                <a:latin typeface="source-serif-pro"/>
              </a:rPr>
              <a:t>Agent 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decides restaurant (Target policy)</a:t>
            </a:r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r>
              <a:rPr lang="en-US" sz="2200" dirty="0"/>
              <a:t>On-Policy can be used for model-based and model-free reinforcement learning </a:t>
            </a:r>
          </a:p>
          <a:p>
            <a:r>
              <a:rPr lang="en-US" sz="2200" dirty="0"/>
              <a:t>Off-policy is used for model-free reinforcement learning algorithms</a:t>
            </a:r>
            <a:endParaRPr lang="en-IN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DE100-9AE4-9EFA-624F-2C171EE1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1FA03-5366-E6F2-56CF-06ACE4CB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E5300-C170-B43B-67E0-80477C4B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96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3E47-CEFF-685E-E49D-93280C8F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Control with Epsilon-soft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421C8-A48C-4AA0-2414-507F7987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3913C-2D86-DAD7-3427-85E068FC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AEE4-7452-E543-6019-68408471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16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0D791A-8712-9155-E023-4F5FB387C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62026"/>
          </a:xfrm>
        </p:spPr>
        <p:txBody>
          <a:bodyPr>
            <a:normAutofit/>
          </a:bodyPr>
          <a:lstStyle/>
          <a:p>
            <a:pPr algn="l"/>
            <a:r>
              <a:rPr lang="en-US" sz="1800" b="1" i="0" u="none" strike="noStrike" baseline="0" dirty="0">
                <a:latin typeface="CMR10"/>
              </a:rPr>
              <a:t>On-policy methods </a:t>
            </a:r>
          </a:p>
          <a:p>
            <a:pPr lvl="1"/>
            <a:r>
              <a:rPr lang="en-US" sz="1600" b="0" i="0" u="none" strike="noStrike" baseline="0" dirty="0">
                <a:latin typeface="CMR10"/>
              </a:rPr>
              <a:t>attempt to evaluate or improve the </a:t>
            </a:r>
            <a:r>
              <a:rPr lang="en-US" sz="1800" b="0" i="0" u="none" strike="noStrike" baseline="0" dirty="0">
                <a:latin typeface="CMR10"/>
              </a:rPr>
              <a:t>policy that is used to make decisions</a:t>
            </a:r>
          </a:p>
          <a:p>
            <a:r>
              <a:rPr lang="en-US" dirty="0"/>
              <a:t>In on-policy control methods the policy is generally soft</a:t>
            </a:r>
          </a:p>
          <a:p>
            <a:pPr lvl="1"/>
            <a:r>
              <a:rPr lang="el-GR" dirty="0"/>
              <a:t>Π</a:t>
            </a:r>
            <a:r>
              <a:rPr lang="en-US" dirty="0"/>
              <a:t>(</a:t>
            </a:r>
            <a:r>
              <a:rPr lang="en-US" dirty="0" err="1"/>
              <a:t>a|s</a:t>
            </a:r>
            <a:r>
              <a:rPr lang="en-US" dirty="0"/>
              <a:t>) &gt; 0 for all s </a:t>
            </a: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ϵ</a:t>
            </a:r>
            <a:r>
              <a:rPr lang="en-US" dirty="0"/>
              <a:t> S and all a </a:t>
            </a: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ϵ</a:t>
            </a:r>
            <a:r>
              <a:rPr lang="en-US" dirty="0"/>
              <a:t> A(s)</a:t>
            </a:r>
          </a:p>
          <a:p>
            <a:pPr lvl="1"/>
            <a:r>
              <a:rPr lang="en-US" dirty="0"/>
              <a:t> but gradually shifted closer and closer to a deterministic optimal policy</a:t>
            </a:r>
          </a:p>
          <a:p>
            <a:r>
              <a:rPr lang="el-GR" b="1" dirty="0"/>
              <a:t>ε</a:t>
            </a:r>
            <a:r>
              <a:rPr lang="en-US" b="1" dirty="0"/>
              <a:t>- greedy policies</a:t>
            </a:r>
          </a:p>
          <a:p>
            <a:pPr lvl="1"/>
            <a:r>
              <a:rPr lang="en-US" dirty="0"/>
              <a:t>most of the time they choose an action that has maximal estimated action value</a:t>
            </a:r>
          </a:p>
          <a:p>
            <a:pPr lvl="1"/>
            <a:r>
              <a:rPr lang="en-US" dirty="0"/>
              <a:t> but with probability </a:t>
            </a:r>
            <a:r>
              <a:rPr lang="el-GR" dirty="0"/>
              <a:t>ε</a:t>
            </a:r>
            <a:r>
              <a:rPr lang="en-US" dirty="0"/>
              <a:t> they instead select an action at random</a:t>
            </a:r>
          </a:p>
          <a:p>
            <a:r>
              <a:rPr lang="en-US" b="1" dirty="0"/>
              <a:t>Monte Carlo policy iteration </a:t>
            </a:r>
          </a:p>
          <a:p>
            <a:pPr lvl="1"/>
            <a:r>
              <a:rPr lang="en-US" dirty="0"/>
              <a:t>alternate between evaluation and improvement on an episode-by-episode basis</a:t>
            </a:r>
          </a:p>
          <a:p>
            <a:pPr lvl="1"/>
            <a:r>
              <a:rPr lang="en-US" dirty="0"/>
              <a:t>After each episode, the observed returns are used for policy evaluation</a:t>
            </a:r>
          </a:p>
          <a:p>
            <a:pPr lvl="1"/>
            <a:r>
              <a:rPr lang="en-US" dirty="0"/>
              <a:t>and then the policy is improved at all the states visited in the episode</a:t>
            </a:r>
          </a:p>
        </p:txBody>
      </p:sp>
    </p:spTree>
    <p:extLst>
      <p:ext uri="{BB962C8B-B14F-4D97-AF65-F5344CB8AC3E}">
        <p14:creationId xmlns:p14="http://schemas.microsoft.com/office/powerpoint/2010/main" val="368119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5EC59A-2DA1-1698-58F4-1480BB501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160" y="416561"/>
            <a:ext cx="8829040" cy="57505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149-6D59-B36B-BB50-A8C331E84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26D39-1E95-0B62-D21A-A227DE7E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99C0E-4548-5D89-38BE-E37D1389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17</a:t>
            </a:fld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9A3649B-7ED0-3B7C-5AE7-1328BEFA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C8D12-7E62-90C8-8AA1-4609519ABDF9}"/>
              </a:ext>
            </a:extLst>
          </p:cNvPr>
          <p:cNvSpPr txBox="1"/>
          <p:nvPr/>
        </p:nvSpPr>
        <p:spPr>
          <a:xfrm>
            <a:off x="7954860" y="5496357"/>
            <a:ext cx="3783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100" b="1" i="0" u="none" strike="noStrike" baseline="0" dirty="0">
                <a:latin typeface="CMR10"/>
              </a:rPr>
              <a:t>//Non-greedy</a:t>
            </a:r>
            <a:r>
              <a:rPr lang="en-US" sz="1100" b="1" i="0" u="none" strike="noStrike" baseline="0" dirty="0">
                <a:latin typeface="CMR10"/>
              </a:rPr>
              <a:t>action with the minimal probability of selection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3372801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330B-C41C-8307-8616-A66B83C1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Improvement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5141B4-58D6-1768-0608-9A53AE4FB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473124" y="1737360"/>
            <a:ext cx="7245752" cy="32245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327C2-BAC1-1464-F377-FCD349A6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19B05-8014-43D8-65FF-8B40411E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40487-0DD0-02A8-637D-045D3DC9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18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6EB3DF-91B8-0C80-EBC0-14ACD60B8C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473124" y="4961890"/>
            <a:ext cx="6898511" cy="14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7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A849D-2A4E-AA3E-ED44-A3EC9F6A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5DC3-60E9-5DC9-FBB1-AF43AEC89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TD Methods</a:t>
            </a:r>
          </a:p>
          <a:p>
            <a:pPr marL="292608" lvl="1" indent="0">
              <a:buNone/>
            </a:pPr>
            <a:r>
              <a:rPr lang="en-US" dirty="0"/>
              <a:t>can learn directly from raw experience without a model of the environment’s dynamics</a:t>
            </a:r>
          </a:p>
          <a:p>
            <a:pPr marL="292608" lvl="1" indent="0">
              <a:buNone/>
            </a:pPr>
            <a:r>
              <a:rPr lang="en-US" dirty="0"/>
              <a:t>update estimates based in part on other learned estimates, without waiting for a final outcome (bootstrap)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A simple every-visit Monte Carlo method suitable for nonstationary </a:t>
            </a:r>
            <a:r>
              <a:rPr lang="en-IN" sz="1800" b="0" i="0" u="none" strike="noStrike" baseline="0" dirty="0">
                <a:latin typeface="CMR10"/>
              </a:rPr>
              <a:t>environments is</a:t>
            </a:r>
          </a:p>
          <a:p>
            <a:pPr algn="l"/>
            <a:endParaRPr lang="en-IN" sz="180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 simplest TD method makes the update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82EAD-16D0-273D-0995-63F4568E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9E9DF-D5FC-E7BC-C390-0922C5FB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7EF55-B75B-0094-DE0A-26C02EE32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19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2E754-4C8C-594C-A3A5-93A2894B1D8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779391" y="3579621"/>
            <a:ext cx="4614430" cy="657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40F048-F09F-9D98-38D2-E1845136B5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686185" y="4827411"/>
            <a:ext cx="5141855" cy="768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E40CB2-F5B2-6C51-9646-4F3DB264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544753" y="5510279"/>
            <a:ext cx="7083706" cy="7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7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1ABF-7B7C-4CFA-2202-BB1746C7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BF062-62DE-1AB2-8E72-50F26BE90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The term “Monte Carlo” is used for any estimation method whose operation involves a significant random component.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In Reinforcement Learning it is used  for methods based on averaging complete returns</a:t>
            </a:r>
            <a:endParaRPr lang="en-US" sz="1800" dirty="0">
              <a:latin typeface="CMR10"/>
            </a:endParaRPr>
          </a:p>
          <a:p>
            <a:pPr lvl="1"/>
            <a:r>
              <a:rPr lang="en-US" sz="1600" dirty="0">
                <a:latin typeface="CMR10"/>
              </a:rPr>
              <a:t>Does not require </a:t>
            </a:r>
            <a:r>
              <a:rPr lang="en-US" sz="1600" b="0" i="0" u="none" strike="noStrike" baseline="0" dirty="0">
                <a:latin typeface="CMR10"/>
              </a:rPr>
              <a:t>complete knowledge of the environment</a:t>
            </a:r>
          </a:p>
          <a:p>
            <a:pPr lvl="1"/>
            <a:r>
              <a:rPr lang="en-US" sz="1600" dirty="0">
                <a:latin typeface="CMR10"/>
              </a:rPr>
              <a:t>Does not </a:t>
            </a:r>
            <a:r>
              <a:rPr lang="en-US" sz="1600" b="0" i="0" u="none" strike="noStrike" baseline="0" dirty="0">
                <a:latin typeface="CMR10"/>
              </a:rPr>
              <a:t>require prior knowledge of the environment’s dynamics</a:t>
            </a:r>
          </a:p>
          <a:p>
            <a:r>
              <a:rPr lang="en-US" sz="1800" b="0" i="0" u="none" strike="noStrike" baseline="0" dirty="0">
                <a:latin typeface="CMR10"/>
              </a:rPr>
              <a:t>Although a model is required, the model need only generate sample transitions, not the complete probability distributions of all possible transitions that is required for dynamic programming (DP)</a:t>
            </a:r>
            <a:endParaRPr lang="en-IN" sz="1600" dirty="0"/>
          </a:p>
          <a:p>
            <a:pPr algn="l"/>
            <a:r>
              <a:rPr lang="en-US" sz="1800" b="0" i="0" u="none" strike="noStrike" baseline="0" dirty="0">
                <a:latin typeface="CMR10"/>
              </a:rPr>
              <a:t> </a:t>
            </a:r>
            <a:r>
              <a:rPr lang="en-US" sz="1800" b="1" i="0" u="none" strike="noStrike" baseline="0" dirty="0">
                <a:latin typeface="CMR10"/>
              </a:rPr>
              <a:t>Monte Carlo methods require only </a:t>
            </a:r>
            <a:r>
              <a:rPr lang="en-US" sz="1800" b="1" i="0" u="none" strike="noStrike" baseline="0" dirty="0">
                <a:latin typeface="CMTI10"/>
              </a:rPr>
              <a:t>experience </a:t>
            </a:r>
          </a:p>
          <a:p>
            <a:pPr lvl="1"/>
            <a:r>
              <a:rPr lang="en-US" sz="1600" b="0" i="0" u="none" strike="noStrike" baseline="0" dirty="0">
                <a:latin typeface="CMTI10"/>
              </a:rPr>
              <a:t>S</a:t>
            </a:r>
            <a:r>
              <a:rPr lang="en-US" sz="1600" b="0" i="0" u="none" strike="noStrike" baseline="0" dirty="0">
                <a:latin typeface="CMR10"/>
              </a:rPr>
              <a:t>ample </a:t>
            </a:r>
            <a:r>
              <a:rPr lang="en-US" sz="1800" b="0" i="0" u="none" strike="noStrike" baseline="0" dirty="0">
                <a:latin typeface="CMR10"/>
              </a:rPr>
              <a:t>sequences of states, actions, and rewards from actual or simulated interaction with an environment. </a:t>
            </a:r>
          </a:p>
          <a:p>
            <a:pPr lvl="1"/>
            <a:r>
              <a:rPr lang="en-US" sz="1800" b="0" i="0" u="none" strike="noStrike" baseline="0" dirty="0">
                <a:latin typeface="CMR10"/>
              </a:rPr>
              <a:t>Learning from </a:t>
            </a:r>
            <a:r>
              <a:rPr lang="en-US" sz="1800" b="0" i="0" u="none" strike="noStrike" baseline="0" dirty="0">
                <a:latin typeface="CMTI10"/>
              </a:rPr>
              <a:t>actual </a:t>
            </a:r>
            <a:r>
              <a:rPr lang="en-US" sz="1800" b="0" i="0" u="none" strike="noStrike" baseline="0" dirty="0">
                <a:latin typeface="CMR10"/>
              </a:rPr>
              <a:t>experience, yet can still attain optimal behavior.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D28B-E397-6128-FA18-17917D97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3D7B-38BA-BEF5-B18C-85042761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EE3C-88EE-492C-BC49-A40E6508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45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3721-C929-0D1C-DD3F-083B4DA6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F348-0FB8-7AAB-C823-A08F23B39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94297-E254-DDC3-E207-9684DA8E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22E3F-94A4-E089-D8C7-9CE8E38E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E155-0C3F-01F7-281E-8344875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5E53E-1707-7DE4-3136-D4E49C47234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333415" y="486136"/>
            <a:ext cx="8026400" cy="56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32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310B-5A60-6691-8E68-8D8E07AF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 combines DP and MC methods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AA2711-7D63-29DB-A4EB-0E664F501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837015" y="5734645"/>
            <a:ext cx="3759200" cy="6032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A146A-2A03-CBA9-E62E-B88BE133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94162-6CBC-130A-2A78-CB5CC5FB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0BC56-CBEC-8782-59D6-F7274071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21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4EECC6-6AC3-7D84-36C0-6900923999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8851803" y="2113562"/>
            <a:ext cx="625033" cy="1594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6BE968-C3F4-46FD-539E-8FE3F82A27B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489091" y="2073694"/>
            <a:ext cx="4473744" cy="15841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C8C94-9566-A353-EE8C-E37FE87F31AD}"/>
              </a:ext>
            </a:extLst>
          </p:cNvPr>
          <p:cNvSpPr txBox="1"/>
          <p:nvPr/>
        </p:nvSpPr>
        <p:spPr>
          <a:xfrm>
            <a:off x="1290320" y="1744230"/>
            <a:ext cx="56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 combines the sampling of MC with Bootstrapping of DP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13D8F-4B6C-1C98-AAC9-C971006FB816}"/>
              </a:ext>
            </a:extLst>
          </p:cNvPr>
          <p:cNvSpPr txBox="1"/>
          <p:nvPr/>
        </p:nvSpPr>
        <p:spPr>
          <a:xfrm>
            <a:off x="1097280" y="3703320"/>
            <a:ext cx="105968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CMR10"/>
              </a:rPr>
              <a:t>S</a:t>
            </a:r>
            <a:r>
              <a:rPr lang="en-US" sz="1800" b="1" i="0" u="none" strike="noStrike" baseline="0" dirty="0">
                <a:latin typeface="CMTI10"/>
              </a:rPr>
              <a:t>ample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because they involve looking ahead to a sample successor state (or state–action pair)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TI10"/>
              </a:rPr>
              <a:t>Differ from expected </a:t>
            </a:r>
            <a:r>
              <a:rPr lang="en-US" b="0" i="0" u="none" strike="noStrike" baseline="0" dirty="0">
                <a:latin typeface="CMR10"/>
              </a:rPr>
              <a:t>updates of DP methods in that they are based on a single sample successor rather than on a complete distribution of all possible successors.</a:t>
            </a:r>
          </a:p>
          <a:p>
            <a:r>
              <a:rPr lang="en-US" b="1" dirty="0">
                <a:latin typeface="CMR10"/>
              </a:rPr>
              <a:t>TD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at each time is the error in the estimate </a:t>
            </a:r>
            <a:r>
              <a:rPr lang="en-US" b="0" i="0" u="none" strike="noStrike" baseline="0" dirty="0">
                <a:latin typeface="CMTI10"/>
              </a:rPr>
              <a:t>made at that time</a:t>
            </a:r>
            <a:r>
              <a:rPr lang="en-US" b="0" i="0" u="none" strike="noStrike" baseline="0" dirty="0">
                <a:latin typeface="CMR1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depends on the next state and next reward, it is not actually available until one time step later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4022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C520-BA1C-3D4D-D9F4-A114F417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6BC582-827B-46BA-498D-48A427D81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35371" y="331065"/>
            <a:ext cx="7685589" cy="23732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3FEF-221E-DDA1-D1AD-7A726534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D5A75-1D4D-41B3-A951-592BB717F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251B1-FCA1-5F77-2B14-B765840A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22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93F0D8-EADD-B96C-BE3F-659E61EC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032000" y="3983325"/>
            <a:ext cx="8514080" cy="2841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7079EB-6B56-A342-B468-C2C1C3DC6771}"/>
              </a:ext>
            </a:extLst>
          </p:cNvPr>
          <p:cNvSpPr txBox="1"/>
          <p:nvPr/>
        </p:nvSpPr>
        <p:spPr>
          <a:xfrm>
            <a:off x="1229360" y="2689590"/>
            <a:ext cx="9983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The rewards is the elapsed time on each leg of the journey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MR10"/>
              </a:rPr>
              <a:t>If  </a:t>
            </a:r>
            <a:r>
              <a:rPr lang="en-US" sz="1800" b="0" i="0" u="none" strike="noStrike" baseline="0" dirty="0">
                <a:latin typeface="CMR10"/>
              </a:rPr>
              <a:t>not discounting </a:t>
            </a:r>
            <a:r>
              <a:rPr lang="en-US" dirty="0">
                <a:latin typeface="CMR10"/>
              </a:rPr>
              <a:t>then</a:t>
            </a:r>
            <a:r>
              <a:rPr lang="en-US" sz="1800" b="0" i="0" u="none" strike="noStrike" baseline="0" dirty="0">
                <a:latin typeface="CMR10"/>
              </a:rPr>
              <a:t> the return for each state is the actual time to go from that state.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The value of each state is the </a:t>
            </a:r>
            <a:r>
              <a:rPr lang="en-US" sz="1800" b="0" i="0" u="none" strike="noStrike" baseline="0" dirty="0">
                <a:latin typeface="CMTI10"/>
              </a:rPr>
              <a:t>predicted </a:t>
            </a:r>
            <a:r>
              <a:rPr lang="en-US" sz="1800" b="0" i="0" u="none" strike="noStrike" baseline="0" dirty="0">
                <a:latin typeface="CMR10"/>
              </a:rPr>
              <a:t>time to go </a:t>
            </a:r>
          </a:p>
          <a:p>
            <a:pPr algn="l"/>
            <a:r>
              <a:rPr lang="en-US" sz="1800" b="0" i="0" u="none" strike="noStrike" baseline="0" dirty="0">
                <a:latin typeface="CMR9"/>
              </a:rPr>
              <a:t>Changes recommended in the driving home example by Monte Carlo methods vs</a:t>
            </a:r>
            <a:r>
              <a:rPr lang="en-IN" sz="1800" b="0" i="0" u="none" strike="noStrike" baseline="0" dirty="0">
                <a:latin typeface="CMR9"/>
              </a:rPr>
              <a:t> TD methods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939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06CF-0627-F89E-1536-00F9D016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F9FE-92B7-E87D-6326-8A7314F47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TD methods better than:</a:t>
            </a:r>
          </a:p>
          <a:p>
            <a:pPr algn="l"/>
            <a:r>
              <a:rPr lang="en-US" sz="1800" b="1" i="0" u="none" strike="noStrike" baseline="0" dirty="0">
                <a:latin typeface="CMR10"/>
              </a:rPr>
              <a:t>DP methods </a:t>
            </a:r>
            <a:r>
              <a:rPr lang="en-US" sz="1800" dirty="0">
                <a:latin typeface="CMR10"/>
              </a:rPr>
              <a:t> do not </a:t>
            </a:r>
            <a:r>
              <a:rPr lang="en-US" sz="1800" b="0" i="0" u="none" strike="noStrike" baseline="0" dirty="0">
                <a:latin typeface="CMR10"/>
              </a:rPr>
              <a:t>require a model of the environment, of its reward and next-state probability distributions</a:t>
            </a:r>
          </a:p>
          <a:p>
            <a:pPr algn="l"/>
            <a:r>
              <a:rPr lang="en-US" sz="1800" b="1" i="0" u="none" strike="noStrike" baseline="0" dirty="0">
                <a:latin typeface="CMR10"/>
              </a:rPr>
              <a:t>Monte Carlo methods </a:t>
            </a:r>
          </a:p>
          <a:p>
            <a:pPr lvl="1"/>
            <a:r>
              <a:rPr lang="en-US" sz="1600" b="0" i="0" u="none" strike="noStrike" baseline="0" dirty="0">
                <a:latin typeface="CMR10"/>
              </a:rPr>
              <a:t>as they can be implemented in an online, fully incremental fashion</a:t>
            </a:r>
          </a:p>
          <a:p>
            <a:pPr lvl="1"/>
            <a:r>
              <a:rPr lang="en-US" sz="1600" b="0" i="0" u="none" strike="noStrike" baseline="0" dirty="0">
                <a:latin typeface="CMR10"/>
              </a:rPr>
              <a:t>Need to wait only 1 time step for </a:t>
            </a:r>
            <a:r>
              <a:rPr lang="en-US" sz="1600" b="0" i="0" u="none" strike="noStrike" baseline="0" dirty="0" err="1">
                <a:latin typeface="CMR10"/>
              </a:rPr>
              <a:t>updation</a:t>
            </a:r>
            <a:endParaRPr lang="en-US" sz="1600" b="0" i="0" u="none" strike="noStrike" baseline="0" dirty="0">
              <a:latin typeface="CMR10"/>
            </a:endParaRPr>
          </a:p>
          <a:p>
            <a:r>
              <a:rPr lang="en-US" sz="1800" b="0" i="0" u="none" strike="noStrike" baseline="0" dirty="0">
                <a:latin typeface="CMR10"/>
              </a:rPr>
              <a:t>both TD and Monte Carlo methods converge asymptotically to the correct predictions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9452C-BA40-96CC-1DE5-79E58969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EFC57-27E2-1C64-94EB-BD30FF5A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B2AF2-795F-632A-D989-0C620F8B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089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2B44-3D3F-8E87-8317-C04DBD9A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EC6954-1DC5-ACBC-AE1A-7937CDBAA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613434" y="1829033"/>
            <a:ext cx="6936965" cy="13260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573EE-E82A-4CA4-0EFD-0B419B40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9C01-2DAC-2D7D-44F8-8BD01A444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20F97-2781-64BC-234C-EAAE9C3B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24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9F7F4-02DA-AB5B-CC1B-400A1B019213}"/>
              </a:ext>
            </a:extLst>
          </p:cNvPr>
          <p:cNvSpPr txBox="1"/>
          <p:nvPr/>
        </p:nvSpPr>
        <p:spPr>
          <a:xfrm>
            <a:off x="1706880" y="3155077"/>
            <a:ext cx="91236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all episodes start in the center state, </a:t>
            </a:r>
            <a:r>
              <a:rPr lang="en-US" b="0" i="0" u="none" strike="noStrike" baseline="0" dirty="0">
                <a:latin typeface="CMSS10"/>
              </a:rPr>
              <a:t>C</a:t>
            </a:r>
            <a:r>
              <a:rPr lang="en-US" b="0" i="0" u="none" strike="noStrike" baseline="0" dirty="0">
                <a:latin typeface="CMR10"/>
              </a:rPr>
              <a:t>, then proceed either left or right by one state on each step, with equal probability.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Episodes terminate either on the extreme left or the extreme right.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When an episode terminates on the right, a reward of +1 occurs</a:t>
            </a:r>
            <a:endParaRPr lang="en-US" dirty="0">
              <a:latin typeface="CMR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all other rewards are zero. </a:t>
            </a:r>
          </a:p>
          <a:p>
            <a:pPr algn="l"/>
            <a:r>
              <a:rPr lang="en-US" sz="1800" b="1" i="0" u="none" strike="noStrike" baseline="0" dirty="0">
                <a:latin typeface="CMR10"/>
              </a:rPr>
              <a:t>For example</a:t>
            </a:r>
          </a:p>
          <a:p>
            <a:pPr algn="l"/>
            <a:r>
              <a:rPr lang="en-US" b="1" dirty="0">
                <a:latin typeface="CMR10"/>
              </a:rPr>
              <a:t>Episode :  </a:t>
            </a:r>
            <a:r>
              <a:rPr lang="en-US" sz="1800" b="0" i="0" u="none" strike="noStrike" baseline="0" dirty="0">
                <a:latin typeface="CMR10"/>
              </a:rPr>
              <a:t> </a:t>
            </a:r>
            <a:r>
              <a:rPr lang="en-US" sz="1800" b="0" i="0" u="none" strike="noStrike" baseline="0" dirty="0">
                <a:latin typeface="CMSS10"/>
              </a:rPr>
              <a:t>C</a:t>
            </a:r>
            <a:r>
              <a:rPr lang="en-US" sz="1800" b="0" i="0" u="none" strike="noStrike" baseline="0" dirty="0">
                <a:latin typeface="CMMI10"/>
              </a:rPr>
              <a:t>, </a:t>
            </a:r>
            <a:r>
              <a:rPr lang="en-US" sz="1800" b="0" i="0" u="none" strike="noStrike" baseline="0" dirty="0">
                <a:latin typeface="CMR10"/>
              </a:rPr>
              <a:t>0</a:t>
            </a:r>
            <a:r>
              <a:rPr lang="en-US" sz="1800" b="0" i="0" u="none" strike="noStrike" baseline="0" dirty="0">
                <a:latin typeface="CMMI10"/>
              </a:rPr>
              <a:t>,</a:t>
            </a:r>
            <a:r>
              <a:rPr lang="en-US" sz="1800" b="0" i="0" u="none" strike="noStrike" baseline="0" dirty="0">
                <a:latin typeface="CMSS10"/>
              </a:rPr>
              <a:t>B</a:t>
            </a:r>
            <a:r>
              <a:rPr lang="en-US" sz="1800" b="0" i="0" u="none" strike="noStrike" baseline="0" dirty="0">
                <a:latin typeface="CMMI10"/>
              </a:rPr>
              <a:t>, </a:t>
            </a:r>
            <a:r>
              <a:rPr lang="en-US" sz="1800" b="0" i="0" u="none" strike="noStrike" baseline="0" dirty="0">
                <a:latin typeface="CMR10"/>
              </a:rPr>
              <a:t>0</a:t>
            </a:r>
            <a:r>
              <a:rPr lang="en-US" sz="1800" b="0" i="0" u="none" strike="noStrike" baseline="0" dirty="0">
                <a:latin typeface="CMMI10"/>
              </a:rPr>
              <a:t>, </a:t>
            </a:r>
            <a:r>
              <a:rPr lang="en-US" sz="1800" b="0" i="0" u="none" strike="noStrike" baseline="0" dirty="0">
                <a:latin typeface="CMSS10"/>
              </a:rPr>
              <a:t>C</a:t>
            </a:r>
            <a:r>
              <a:rPr lang="en-US" sz="1800" b="0" i="0" u="none" strike="noStrike" baseline="0" dirty="0">
                <a:latin typeface="CMMI10"/>
              </a:rPr>
              <a:t>, </a:t>
            </a:r>
            <a:r>
              <a:rPr lang="en-US" sz="1800" b="0" i="0" u="none" strike="noStrike" baseline="0" dirty="0">
                <a:latin typeface="CMR10"/>
              </a:rPr>
              <a:t>0</a:t>
            </a:r>
            <a:r>
              <a:rPr lang="en-US" sz="1800" b="0" i="0" u="none" strike="noStrike" baseline="0" dirty="0">
                <a:latin typeface="CMMI10"/>
              </a:rPr>
              <a:t>,</a:t>
            </a:r>
            <a:r>
              <a:rPr lang="en-US" sz="1800" b="0" i="0" u="none" strike="noStrike" baseline="0" dirty="0">
                <a:latin typeface="CMSS10"/>
              </a:rPr>
              <a:t>D</a:t>
            </a:r>
            <a:r>
              <a:rPr lang="en-US" sz="1800" b="0" i="0" u="none" strike="noStrike" baseline="0" dirty="0">
                <a:latin typeface="CMMI10"/>
              </a:rPr>
              <a:t>, </a:t>
            </a:r>
            <a:r>
              <a:rPr lang="en-US" sz="1800" b="0" i="0" u="none" strike="noStrike" baseline="0" dirty="0">
                <a:latin typeface="CMR10"/>
              </a:rPr>
              <a:t>0</a:t>
            </a:r>
            <a:r>
              <a:rPr lang="en-US" sz="1800" b="0" i="0" u="none" strike="noStrike" baseline="0" dirty="0">
                <a:latin typeface="CMMI10"/>
              </a:rPr>
              <a:t>, </a:t>
            </a:r>
            <a:r>
              <a:rPr lang="en-US" sz="1800" b="0" i="0" u="none" strike="noStrike" baseline="0" dirty="0">
                <a:latin typeface="CMSS10"/>
              </a:rPr>
              <a:t>E</a:t>
            </a:r>
            <a:r>
              <a:rPr lang="en-US" sz="1800" b="0" i="0" u="none" strike="noStrike" baseline="0" dirty="0">
                <a:latin typeface="CMMI10"/>
              </a:rPr>
              <a:t>, </a:t>
            </a:r>
            <a:r>
              <a:rPr lang="en-US" sz="1800" b="0" i="0" u="none" strike="noStrike" baseline="0" dirty="0">
                <a:latin typeface="CMR10"/>
              </a:rPr>
              <a:t>1.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If this task is undiscounted, the true value of each state is the probability of terminating on the right if starting from that state.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Thus, the true value of the center state is </a:t>
            </a:r>
            <a:r>
              <a:rPr lang="en-US" sz="1800" b="0" i="0" u="none" strike="noStrike" baseline="0" dirty="0" err="1">
                <a:latin typeface="CMMI10"/>
              </a:rPr>
              <a:t>v</a:t>
            </a:r>
            <a:r>
              <a:rPr lang="en-US" sz="800" dirty="0" err="1">
                <a:latin typeface="CMMI7"/>
              </a:rPr>
              <a:t>Π</a:t>
            </a:r>
            <a:r>
              <a:rPr lang="en-US" sz="1800" b="0" i="0" u="none" strike="noStrike" baseline="0" dirty="0">
                <a:latin typeface="CMR10"/>
              </a:rPr>
              <a:t>(</a:t>
            </a:r>
            <a:r>
              <a:rPr lang="en-US" sz="1800" b="0" i="0" u="none" strike="noStrike" baseline="0" dirty="0">
                <a:latin typeface="CMSS10"/>
              </a:rPr>
              <a:t>C</a:t>
            </a:r>
            <a:r>
              <a:rPr lang="en-US" sz="1800" b="0" i="0" u="none" strike="noStrike" baseline="0" dirty="0">
                <a:latin typeface="CMR10"/>
              </a:rPr>
              <a:t>) = 0</a:t>
            </a:r>
            <a:r>
              <a:rPr lang="en-US" sz="1800" b="0" i="0" u="none" strike="noStrike" baseline="0" dirty="0">
                <a:latin typeface="CMMI10"/>
              </a:rPr>
              <a:t>.</a:t>
            </a:r>
            <a:r>
              <a:rPr lang="en-US" sz="1800" b="0" i="0" u="none" strike="noStrike" baseline="0" dirty="0">
                <a:latin typeface="CMR10"/>
              </a:rPr>
              <a:t>5.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The true values of all the states, </a:t>
            </a:r>
            <a:r>
              <a:rPr lang="en-US" sz="1800" b="0" i="0" u="none" strike="noStrike" baseline="0" dirty="0">
                <a:latin typeface="CMSS10"/>
              </a:rPr>
              <a:t>A </a:t>
            </a:r>
            <a:r>
              <a:rPr lang="en-US" sz="1800" b="0" i="0" u="none" strike="noStrike" baseline="0" dirty="0">
                <a:latin typeface="CMR10"/>
              </a:rPr>
              <a:t>through </a:t>
            </a:r>
            <a:r>
              <a:rPr lang="en-US" sz="1800" b="0" i="0" u="none" strike="noStrike" baseline="0" dirty="0">
                <a:latin typeface="CMSS10"/>
              </a:rPr>
              <a:t>E</a:t>
            </a:r>
            <a:r>
              <a:rPr lang="en-US" sz="1800" b="0" i="0" u="none" strike="noStrike" baseline="0" dirty="0">
                <a:latin typeface="CMR10"/>
              </a:rPr>
              <a:t>, are 1/6, 2/6,3/6,4/6,5/6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84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2B44-3D3F-8E87-8317-C04DBD9A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573EE-E82A-4CA4-0EFD-0B419B40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9C01-2DAC-2D7D-44F8-8BD01A444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20F97-2781-64BC-234C-EAAE9C3B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BFABE5-818B-DF5A-E37B-1400E95E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48" y="1686967"/>
            <a:ext cx="6829063" cy="35555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747386-7DD4-5A69-D6E3-A9EDB828E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08294"/>
            <a:ext cx="10058400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endParaRPr lang="en-US" sz="180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endParaRPr lang="en-US" sz="180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endParaRPr lang="en-US" sz="180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The performance measure shown is the root mean-squared (RMS) error between the value function learned and the true value function, averaged over the five states, then averaged over 100 runs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8911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D260-22AD-171B-AEEF-1EA858FA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 of TD(0)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DDBFED-E750-63BB-0D09-757B9B9DF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67360" y="1779250"/>
            <a:ext cx="4822804" cy="41372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8500D-E111-729B-7CDB-D05A11DD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87DD-629A-7C02-0EA1-5B8B90A7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85697-BFF3-B736-CDA2-A334C2D3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26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13F97-B9C3-E120-FDC4-CFC0E9785C9F}"/>
              </a:ext>
            </a:extLst>
          </p:cNvPr>
          <p:cNvSpPr txBox="1"/>
          <p:nvPr/>
        </p:nvSpPr>
        <p:spPr>
          <a:xfrm>
            <a:off x="5320644" y="178307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CMTI10"/>
              </a:rPr>
              <a:t>B</a:t>
            </a:r>
            <a:r>
              <a:rPr lang="en-US" sz="1800" b="1" i="0" u="none" strike="noStrike" baseline="0" dirty="0">
                <a:latin typeface="CMTI10"/>
              </a:rPr>
              <a:t>atch updating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because updates are made only after processing each complete </a:t>
            </a:r>
            <a:r>
              <a:rPr lang="en-US" b="0" i="0" u="none" strike="noStrike" baseline="0" dirty="0">
                <a:latin typeface="CMTI10"/>
              </a:rPr>
              <a:t>batch </a:t>
            </a:r>
            <a:r>
              <a:rPr lang="en-US" b="0" i="0" u="none" strike="noStrike" baseline="0" dirty="0">
                <a:latin typeface="CMR10"/>
              </a:rPr>
              <a:t>of training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Suppose there is available only a finite amount of experience, say 100 time steps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common approach with incremental learning methods is to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present the experience repeatedly until the method converges upon an answer</a:t>
            </a:r>
            <a:endParaRPr lang="en-US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Given an approximate value function, </a:t>
            </a:r>
            <a:r>
              <a:rPr lang="en-US" sz="1800" b="0" i="0" u="none" strike="noStrike" baseline="0" dirty="0">
                <a:latin typeface="CMMI10"/>
              </a:rPr>
              <a:t>V </a:t>
            </a:r>
            <a:r>
              <a:rPr lang="en-US" sz="1800" b="0" i="0" u="none" strike="noStrike" baseline="0" dirty="0">
                <a:latin typeface="CMR10"/>
              </a:rPr>
              <a:t>, the increments are computed for every time step </a:t>
            </a:r>
            <a:r>
              <a:rPr lang="en-US" sz="1800" b="0" i="0" u="none" strike="noStrike" baseline="0" dirty="0">
                <a:latin typeface="CMMI10"/>
              </a:rPr>
              <a:t>t </a:t>
            </a:r>
            <a:r>
              <a:rPr lang="en-US" sz="1800" b="0" i="0" u="none" strike="noStrike" baseline="0" dirty="0">
                <a:latin typeface="CMR10"/>
              </a:rPr>
              <a:t>at which a nonterminal state is visited</a:t>
            </a:r>
            <a:endParaRPr lang="en-US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but the value function is changed only once, by the sum of all the increments</a:t>
            </a:r>
            <a:endParaRPr lang="en-US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Then all the available experience is processed again with the new value function to produce a new overall increment, and so on, until the value function converges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893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2589-654C-8EFF-48BF-886DAB93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Sarsa</a:t>
            </a:r>
            <a:r>
              <a:rPr lang="en-IN" dirty="0"/>
              <a:t>: On-policy TD Control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C3506B-AC42-5A80-F242-0579FB87F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360" y="1896294"/>
            <a:ext cx="5890168" cy="9586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936C-A081-456A-00A6-23EF6D3E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6F5BA-B798-D18B-58F3-C5AEC2BB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8F692-BFDF-090D-858D-DCFA14DA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27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4F039F-178C-143C-6ECA-21DC51BEBB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815636" y="4141857"/>
            <a:ext cx="5890168" cy="683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D7A22D-4FD5-ED8A-B292-BF8874F04A8C}"/>
              </a:ext>
            </a:extLst>
          </p:cNvPr>
          <p:cNvSpPr txBox="1"/>
          <p:nvPr/>
        </p:nvSpPr>
        <p:spPr>
          <a:xfrm>
            <a:off x="1778000" y="2854959"/>
            <a:ext cx="8859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an on-policy method we must estimate q</a:t>
            </a:r>
            <a:r>
              <a:rPr lang="el-GR" baseline="-25000" dirty="0"/>
              <a:t>Π</a:t>
            </a:r>
            <a:r>
              <a:rPr lang="en-US" dirty="0"/>
              <a:t>(s, a) for the current behavior policy </a:t>
            </a:r>
            <a:r>
              <a:rPr lang="el-GR" dirty="0"/>
              <a:t>Π</a:t>
            </a:r>
            <a:r>
              <a:rPr lang="en-US" dirty="0"/>
              <a:t> and for all states s and actions 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theorems assuring the convergence of state values under TD(0) also apply to the corresponding algorithm for action values: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3EBDE-BB25-046F-C849-0C693E79F7DE}"/>
              </a:ext>
            </a:extLst>
          </p:cNvPr>
          <p:cNvSpPr txBox="1"/>
          <p:nvPr/>
        </p:nvSpPr>
        <p:spPr>
          <a:xfrm>
            <a:off x="2011680" y="4911976"/>
            <a:ext cx="8483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update is done after every transition from a nonterminal state St. </a:t>
            </a:r>
          </a:p>
          <a:p>
            <a:r>
              <a:rPr lang="en-US" dirty="0"/>
              <a:t>If S</a:t>
            </a:r>
            <a:r>
              <a:rPr lang="en-US" baseline="-25000" dirty="0"/>
              <a:t>t+1 </a:t>
            </a:r>
            <a:r>
              <a:rPr lang="en-US" dirty="0"/>
              <a:t>is terminal, then Q(S</a:t>
            </a:r>
            <a:r>
              <a:rPr lang="en-US" baseline="-25000" dirty="0"/>
              <a:t>t+1</a:t>
            </a:r>
            <a:r>
              <a:rPr lang="en-US" dirty="0"/>
              <a:t>,A</a:t>
            </a:r>
            <a:r>
              <a:rPr lang="en-US" baseline="-25000" dirty="0"/>
              <a:t>t+1</a:t>
            </a:r>
            <a:r>
              <a:rPr lang="en-US" dirty="0"/>
              <a:t>) is defined as zero. </a:t>
            </a:r>
          </a:p>
          <a:p>
            <a:r>
              <a:rPr lang="en-US" dirty="0"/>
              <a:t>This rule uses every element of the quintuple of events, (S</a:t>
            </a:r>
            <a:r>
              <a:rPr lang="en-US" baseline="-25000" dirty="0"/>
              <a:t>t</a:t>
            </a:r>
            <a:r>
              <a:rPr lang="en-US" dirty="0"/>
              <a:t>,A</a:t>
            </a:r>
            <a:r>
              <a:rPr lang="en-US" baseline="-25000" dirty="0"/>
              <a:t>t</a:t>
            </a:r>
            <a:r>
              <a:rPr lang="en-US" dirty="0"/>
              <a:t>,R</a:t>
            </a:r>
            <a:r>
              <a:rPr lang="en-US" baseline="-25000" dirty="0"/>
              <a:t>t+1</a:t>
            </a:r>
            <a:r>
              <a:rPr lang="en-US" dirty="0"/>
              <a:t>, S</a:t>
            </a:r>
            <a:r>
              <a:rPr lang="en-US" baseline="-25000" dirty="0"/>
              <a:t>t+1</a:t>
            </a:r>
            <a:r>
              <a:rPr lang="en-US" dirty="0"/>
              <a:t>,A</a:t>
            </a:r>
            <a:r>
              <a:rPr lang="en-US" baseline="-25000" dirty="0"/>
              <a:t>t+1</a:t>
            </a:r>
            <a:r>
              <a:rPr lang="en-US" dirty="0"/>
              <a:t>), that make up a transition from one state–action pair to the next. </a:t>
            </a:r>
          </a:p>
          <a:p>
            <a:r>
              <a:rPr lang="en-US" dirty="0"/>
              <a:t>This quintuple gives rise to the name </a:t>
            </a:r>
            <a:r>
              <a:rPr lang="en-US" dirty="0" err="1"/>
              <a:t>Sarsa</a:t>
            </a:r>
            <a:r>
              <a:rPr lang="en-US" dirty="0"/>
              <a:t> for the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587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8244-DC1B-924C-558F-6AE0B12D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2E6811-5FD0-5CB2-A096-86F7A9E5C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245360" y="436880"/>
            <a:ext cx="7813040" cy="56794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FB36E-F723-78E6-C967-D6D83D32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FD68D-DAC9-F778-F76E-E04AB2BC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46063-7823-9AAE-4D5C-2E125E0C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81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3CEF-D0EE-057C-769A-0A4F56CD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52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On-policy control algorithm </a:t>
            </a:r>
            <a:br>
              <a:rPr lang="en-US" dirty="0"/>
            </a:br>
            <a:r>
              <a:rPr lang="en-US" dirty="0"/>
              <a:t>based on </a:t>
            </a:r>
            <a:r>
              <a:rPr lang="en-US" dirty="0" err="1"/>
              <a:t>Sarsa</a:t>
            </a:r>
            <a:r>
              <a:rPr lang="en-US" dirty="0"/>
              <a:t> prediction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174D7-21FE-2D60-AE25-05D14118C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1" i="0" u="none" strike="noStrike" baseline="0" dirty="0">
                <a:latin typeface="CMR10"/>
              </a:rPr>
              <a:t>On Policy :  </a:t>
            </a:r>
          </a:p>
          <a:p>
            <a:pPr lvl="1"/>
            <a:r>
              <a:rPr lang="en-US" sz="1600" b="0" i="0" u="none" strike="noStrike" baseline="0" dirty="0">
                <a:latin typeface="CMR10"/>
              </a:rPr>
              <a:t>continually estimate </a:t>
            </a:r>
            <a:r>
              <a:rPr lang="en-US" sz="1600" b="0" i="0" u="none" strike="noStrike" baseline="0" dirty="0">
                <a:latin typeface="CMMI10"/>
              </a:rPr>
              <a:t>q</a:t>
            </a:r>
            <a:r>
              <a:rPr lang="el-GR" sz="1600" baseline="-25000" dirty="0">
                <a:latin typeface="CMMI7"/>
              </a:rPr>
              <a:t>Π</a:t>
            </a:r>
            <a:r>
              <a:rPr lang="en-US" sz="1600" b="0" i="0" u="none" strike="noStrike" baseline="-25000" dirty="0">
                <a:latin typeface="CMMI7"/>
              </a:rPr>
              <a:t> </a:t>
            </a:r>
            <a:r>
              <a:rPr lang="en-US" sz="1600" b="0" i="0" u="none" strike="noStrike" baseline="0" dirty="0">
                <a:latin typeface="CMR10"/>
              </a:rPr>
              <a:t>for the behavior policy </a:t>
            </a:r>
            <a:r>
              <a:rPr lang="en-US" sz="1600" dirty="0">
                <a:latin typeface="CMMI7"/>
              </a:rPr>
              <a:t>Π</a:t>
            </a:r>
            <a:endParaRPr lang="en-US" sz="1600" dirty="0">
              <a:latin typeface="CMMI10"/>
            </a:endParaRPr>
          </a:p>
          <a:p>
            <a:pPr lvl="1"/>
            <a:r>
              <a:rPr lang="en-US" sz="1600" b="0" i="0" u="none" strike="noStrike" baseline="0" dirty="0">
                <a:latin typeface="CMR10"/>
              </a:rPr>
              <a:t>and at the same time change </a:t>
            </a:r>
            <a:r>
              <a:rPr lang="en-US" sz="1600" dirty="0">
                <a:latin typeface="CMMI7"/>
              </a:rPr>
              <a:t>Π</a:t>
            </a:r>
            <a:r>
              <a:rPr lang="en-US" sz="1600" b="0" i="0" u="none" strike="noStrike" baseline="0" dirty="0">
                <a:latin typeface="CMMI10"/>
              </a:rPr>
              <a:t> </a:t>
            </a:r>
            <a:r>
              <a:rPr lang="en-US" sz="1600" b="0" i="0" u="none" strike="noStrike" baseline="0" dirty="0">
                <a:latin typeface="CMR10"/>
              </a:rPr>
              <a:t>toward greediness with respect to </a:t>
            </a:r>
            <a:r>
              <a:rPr lang="en-US" sz="1600" b="0" i="0" u="none" strike="noStrike" baseline="0" dirty="0" err="1">
                <a:latin typeface="CMMI10"/>
              </a:rPr>
              <a:t>q</a:t>
            </a:r>
            <a:r>
              <a:rPr lang="en-US" sz="1600" baseline="-25000" dirty="0" err="1">
                <a:latin typeface="CMMI7"/>
              </a:rPr>
              <a:t>Π</a:t>
            </a:r>
            <a:r>
              <a:rPr lang="en-US" sz="1600" b="0" i="0" u="none" strike="noStrike" baseline="0" dirty="0">
                <a:latin typeface="CMR10"/>
              </a:rPr>
              <a:t>.</a:t>
            </a:r>
          </a:p>
          <a:p>
            <a:pPr algn="l"/>
            <a:r>
              <a:rPr lang="el-GR" sz="1800" b="1" i="0" u="none" strike="noStrike" baseline="0" dirty="0">
                <a:latin typeface="CMR10"/>
              </a:rPr>
              <a:t>ε</a:t>
            </a:r>
            <a:r>
              <a:rPr lang="en-US" sz="1800" b="1" i="0" u="none" strike="noStrike" baseline="0" dirty="0">
                <a:latin typeface="CMR10"/>
              </a:rPr>
              <a:t>-greedy or </a:t>
            </a:r>
            <a:r>
              <a:rPr lang="el-GR" sz="1800" b="1" i="0" u="none" strike="noStrike" baseline="0" dirty="0">
                <a:latin typeface="CMR10"/>
              </a:rPr>
              <a:t>ε</a:t>
            </a:r>
            <a:r>
              <a:rPr lang="en-US" sz="1800" b="1" dirty="0">
                <a:latin typeface="CMMI10"/>
              </a:rPr>
              <a:t>-</a:t>
            </a:r>
            <a:r>
              <a:rPr lang="en-US" sz="1800" b="1" i="0" u="none" strike="noStrike" baseline="0" dirty="0">
                <a:latin typeface="CMR10"/>
              </a:rPr>
              <a:t>soft policies</a:t>
            </a:r>
          </a:p>
          <a:p>
            <a:pPr lvl="1"/>
            <a:r>
              <a:rPr lang="en-US" sz="1600" b="0" i="0" u="none" strike="noStrike" baseline="0" dirty="0">
                <a:latin typeface="CMR10"/>
              </a:rPr>
              <a:t> SARSA converges with probability 1 to an optimal policy </a:t>
            </a:r>
          </a:p>
          <a:p>
            <a:pPr lvl="1"/>
            <a:r>
              <a:rPr lang="en-US" sz="1600" dirty="0">
                <a:latin typeface="CMR10"/>
              </a:rPr>
              <a:t>A</a:t>
            </a:r>
            <a:r>
              <a:rPr lang="en-US" sz="1600" b="0" i="0" u="none" strike="noStrike" baseline="0" dirty="0">
                <a:latin typeface="CMR10"/>
              </a:rPr>
              <a:t>ction-value function as long as all state–action</a:t>
            </a:r>
          </a:p>
          <a:p>
            <a:pPr lvl="1"/>
            <a:r>
              <a:rPr lang="en-US" sz="1600" b="0" i="0" u="none" strike="noStrike" baseline="0" dirty="0">
                <a:latin typeface="CMR10"/>
              </a:rPr>
              <a:t>pairs are visited an infinite number of times and the policy converges in the limit to the greedy policy </a:t>
            </a:r>
          </a:p>
          <a:p>
            <a:pPr lvl="1"/>
            <a:r>
              <a:rPr lang="en-US" sz="1600" b="0" i="0" u="none" strike="noStrike" baseline="0" dirty="0">
                <a:latin typeface="CMR10"/>
              </a:rPr>
              <a:t>(</a:t>
            </a:r>
            <a:r>
              <a:rPr lang="el-GR" sz="1600" b="0" i="0" u="none" strike="noStrike" baseline="0" dirty="0">
                <a:latin typeface="CMR10"/>
              </a:rPr>
              <a:t>ε</a:t>
            </a:r>
            <a:r>
              <a:rPr lang="en-IN" sz="1600" b="0" i="0" u="none" strike="noStrike" baseline="0" dirty="0">
                <a:latin typeface="CMMI10"/>
              </a:rPr>
              <a:t> </a:t>
            </a:r>
            <a:r>
              <a:rPr lang="en-IN" sz="1600" b="0" i="0" u="none" strike="noStrike" baseline="0" dirty="0">
                <a:latin typeface="CMR10"/>
              </a:rPr>
              <a:t>= 1</a:t>
            </a:r>
            <a:r>
              <a:rPr lang="en-IN" sz="1600" b="0" i="0" u="none" strike="noStrike" baseline="0" dirty="0">
                <a:latin typeface="CMMI10"/>
              </a:rPr>
              <a:t>/t</a:t>
            </a:r>
            <a:r>
              <a:rPr lang="en-IN" sz="1600" b="0" i="0" u="none" strike="noStrike" baseline="0" dirty="0">
                <a:latin typeface="CMR10"/>
              </a:rPr>
              <a:t>)</a:t>
            </a:r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33F75-8128-8F31-AB54-75A4EC72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2D3E8-12A1-7FE7-070F-1A311B2A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A27CA-79E0-5868-3653-0C74ECF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29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E556D8-26EA-C447-CF4D-E0457276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900" y="4200516"/>
            <a:ext cx="1135219" cy="19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30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42C7-DF15-8502-76F2-BE0A2DC7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52104"/>
          </a:xfrm>
        </p:spPr>
        <p:txBody>
          <a:bodyPr/>
          <a:lstStyle/>
          <a:p>
            <a:r>
              <a:rPr lang="en-US" dirty="0"/>
              <a:t>Monte Carlo Prediction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6FBA7-CF5C-D15C-2F73-1C0F2C3D1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80608"/>
            <a:ext cx="10058400" cy="4979177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latin typeface="CMR10"/>
              </a:rPr>
              <a:t>Monte Carlo methods can thus be incremental in an episode-by-episode sense, but not in </a:t>
            </a:r>
            <a:r>
              <a:rPr lang="en-IN" sz="1800" b="0" i="0" u="none" strike="noStrike" baseline="0" dirty="0">
                <a:latin typeface="CMR10"/>
              </a:rPr>
              <a:t>a step-by-step (online) sense</a:t>
            </a:r>
          </a:p>
          <a:p>
            <a:r>
              <a:rPr lang="en-US" sz="1800" b="1" i="0" u="none" strike="noStrike" baseline="0" dirty="0">
                <a:latin typeface="CMR10"/>
              </a:rPr>
              <a:t>Episodic Tasks </a:t>
            </a:r>
            <a:r>
              <a:rPr lang="en-US" sz="1800" b="0" i="0" u="none" strike="noStrike" baseline="0" dirty="0">
                <a:latin typeface="CMR10"/>
              </a:rPr>
              <a:t>: </a:t>
            </a:r>
          </a:p>
          <a:p>
            <a:pPr lvl="1"/>
            <a:r>
              <a:rPr lang="en-US" dirty="0">
                <a:latin typeface="CMR10"/>
              </a:rPr>
              <a:t>To ensure that well-defined returns are available, we assume experience is divided into episodes</a:t>
            </a:r>
          </a:p>
          <a:p>
            <a:pPr lvl="1"/>
            <a:r>
              <a:rPr lang="en-US" dirty="0">
                <a:latin typeface="CMR10"/>
              </a:rPr>
              <a:t>all episodes eventually terminate no matter what actions are selected</a:t>
            </a:r>
          </a:p>
          <a:p>
            <a:pPr lvl="1"/>
            <a:r>
              <a:rPr lang="en-US" dirty="0">
                <a:latin typeface="CMR10"/>
              </a:rPr>
              <a:t>Only on the completion of an episode are value estimates and policies changed</a:t>
            </a:r>
          </a:p>
          <a:p>
            <a:pPr marL="0">
              <a:buNone/>
            </a:pPr>
            <a:r>
              <a:rPr lang="en-US" b="1" dirty="0">
                <a:latin typeface="CMR10"/>
              </a:rPr>
              <a:t>MC Methods</a:t>
            </a:r>
          </a:p>
          <a:p>
            <a:pPr lvl="1"/>
            <a:r>
              <a:rPr lang="en-US" dirty="0">
                <a:latin typeface="CMR10"/>
              </a:rPr>
              <a:t>suppose we wish to estimate v </a:t>
            </a:r>
            <a:r>
              <a:rPr lang="el-GR" baseline="-25000" dirty="0">
                <a:latin typeface="CMR10"/>
              </a:rPr>
              <a:t>Π</a:t>
            </a:r>
            <a:r>
              <a:rPr lang="el-GR" dirty="0">
                <a:latin typeface="CMR10"/>
              </a:rPr>
              <a:t> </a:t>
            </a:r>
            <a:r>
              <a:rPr lang="en-US" dirty="0">
                <a:latin typeface="CMR10"/>
              </a:rPr>
              <a:t>(s), the value of a state s under policy </a:t>
            </a:r>
            <a:r>
              <a:rPr lang="el-GR" dirty="0">
                <a:latin typeface="CMR10"/>
              </a:rPr>
              <a:t>Π</a:t>
            </a:r>
            <a:r>
              <a:rPr lang="en-US" dirty="0">
                <a:latin typeface="CMR10"/>
              </a:rPr>
              <a:t>,</a:t>
            </a:r>
          </a:p>
          <a:p>
            <a:pPr lvl="1"/>
            <a:r>
              <a:rPr lang="en-US" dirty="0">
                <a:latin typeface="CMR10"/>
              </a:rPr>
              <a:t>given a set of episodes obtained by following </a:t>
            </a:r>
            <a:r>
              <a:rPr lang="el-GR" dirty="0">
                <a:latin typeface="CMR10"/>
              </a:rPr>
              <a:t>Π</a:t>
            </a:r>
            <a:r>
              <a:rPr lang="en-US" dirty="0">
                <a:latin typeface="CMR10"/>
              </a:rPr>
              <a:t>and passing through state s. </a:t>
            </a:r>
          </a:p>
          <a:p>
            <a:pPr lvl="1"/>
            <a:r>
              <a:rPr lang="en-US" dirty="0">
                <a:latin typeface="CMR10"/>
              </a:rPr>
              <a:t>Each occurrence of state s in an episode is called a visit to state s.</a:t>
            </a:r>
          </a:p>
          <a:p>
            <a:pPr lvl="1"/>
            <a:r>
              <a:rPr lang="en-US" dirty="0">
                <a:latin typeface="CMR10"/>
              </a:rPr>
              <a:t> States may be visited multiple times in the same episode</a:t>
            </a:r>
          </a:p>
          <a:p>
            <a:pPr lvl="1"/>
            <a:r>
              <a:rPr lang="en-US" dirty="0">
                <a:latin typeface="CMR10"/>
              </a:rPr>
              <a:t>The first time it is visited in an episode is called the first visit to state s. </a:t>
            </a:r>
          </a:p>
          <a:p>
            <a:pPr lvl="1"/>
            <a:r>
              <a:rPr lang="en-US" b="1" dirty="0">
                <a:latin typeface="CMR10"/>
              </a:rPr>
              <a:t>Types of MC methods </a:t>
            </a:r>
            <a:r>
              <a:rPr lang="en-US" dirty="0">
                <a:latin typeface="CMR10"/>
              </a:rPr>
              <a:t>are</a:t>
            </a:r>
          </a:p>
          <a:p>
            <a:pPr lvl="2"/>
            <a:r>
              <a:rPr lang="en-US" dirty="0">
                <a:latin typeface="CMR10"/>
              </a:rPr>
              <a:t> First-visit MC method estimates v </a:t>
            </a:r>
            <a:r>
              <a:rPr lang="el-GR" baseline="-25000" dirty="0">
                <a:latin typeface="CMR10"/>
              </a:rPr>
              <a:t>Π</a:t>
            </a:r>
            <a:r>
              <a:rPr lang="el-GR" dirty="0">
                <a:latin typeface="CMR10"/>
              </a:rPr>
              <a:t> </a:t>
            </a:r>
            <a:r>
              <a:rPr lang="en-US" dirty="0">
                <a:latin typeface="CMR10"/>
              </a:rPr>
              <a:t>(s), as the average of the returns following first visits to s</a:t>
            </a:r>
          </a:p>
          <a:p>
            <a:pPr lvl="2"/>
            <a:r>
              <a:rPr lang="en-US" dirty="0">
                <a:latin typeface="CMR10"/>
              </a:rPr>
              <a:t>Every-visit MC method averages the returns following all visits to 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FAF2D-A95F-05A5-0D33-28D4C384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AF90A-AE3C-1EC6-E1F1-1BD4E835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1A1A1-B39C-A6F5-57D7-E02472A8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479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6B7A-8828-72B0-3354-65DF8E24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SARSA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8563A-D593-F844-22A1-4A52AE076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the maximum over next state–action pairs it uses the expected value, taking into account how likely each action is under the current policy. </a:t>
            </a:r>
          </a:p>
          <a:p>
            <a:r>
              <a:rPr lang="en-US" dirty="0"/>
              <a:t>The Update Rule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sz="1800" b="0" i="0" u="none" strike="noStrike" baseline="0" dirty="0">
                <a:latin typeface="CMR10"/>
              </a:rPr>
              <a:t>Given the next state, </a:t>
            </a:r>
            <a:r>
              <a:rPr lang="en-US" sz="1800" b="0" i="0" u="none" strike="noStrike" baseline="0" dirty="0">
                <a:latin typeface="CMMI10"/>
              </a:rPr>
              <a:t>S</a:t>
            </a:r>
            <a:r>
              <a:rPr lang="en-US" sz="1800" b="0" i="0" u="none" strike="noStrike" baseline="-25000" dirty="0">
                <a:latin typeface="CMMI7"/>
              </a:rPr>
              <a:t>t</a:t>
            </a:r>
            <a:r>
              <a:rPr lang="en-US" sz="1800" b="0" i="0" u="none" strike="noStrike" baseline="-25000" dirty="0">
                <a:latin typeface="CMR7"/>
              </a:rPr>
              <a:t>+1</a:t>
            </a:r>
            <a:r>
              <a:rPr lang="en-US" sz="1800" b="0" i="0" u="none" strike="noStrike" baseline="0" dirty="0">
                <a:latin typeface="CMR10"/>
              </a:rPr>
              <a:t>, this algorithm moves </a:t>
            </a:r>
            <a:r>
              <a:rPr lang="en-US" sz="1800" b="0" i="0" u="none" strike="noStrike" baseline="0" dirty="0">
                <a:latin typeface="CMTI10"/>
              </a:rPr>
              <a:t>deterministically </a:t>
            </a:r>
            <a:r>
              <a:rPr lang="en-US" sz="1800" b="0" i="0" u="none" strike="noStrike" baseline="0" dirty="0">
                <a:latin typeface="CMR10"/>
              </a:rPr>
              <a:t>in the same direction as SARSA moves </a:t>
            </a:r>
            <a:r>
              <a:rPr lang="en-US" sz="1800" b="0" i="0" u="none" strike="noStrike" baseline="0" dirty="0">
                <a:latin typeface="CMTI10"/>
              </a:rPr>
              <a:t>in expectation</a:t>
            </a:r>
          </a:p>
          <a:p>
            <a:pPr algn="l"/>
            <a:r>
              <a:rPr lang="en-US" sz="1800" dirty="0">
                <a:latin typeface="CMTI10"/>
              </a:rPr>
              <a:t>Expected SARSA </a:t>
            </a:r>
            <a:r>
              <a:rPr lang="en-US" sz="1800" b="0" i="0" u="none" strike="noStrike" baseline="0" dirty="0">
                <a:latin typeface="CMR10"/>
              </a:rPr>
              <a:t>is more complex computationally than SARSA but, in return, it eliminates the variance due to the random selection of </a:t>
            </a:r>
            <a:r>
              <a:rPr lang="en-US" sz="1800" b="0" i="0" u="none" strike="noStrike" baseline="0" dirty="0">
                <a:latin typeface="CMMI10"/>
              </a:rPr>
              <a:t>A</a:t>
            </a:r>
            <a:r>
              <a:rPr lang="en-US" sz="1800" b="0" i="0" u="none" strike="noStrike" baseline="-25000" dirty="0">
                <a:latin typeface="CMMI7"/>
              </a:rPr>
              <a:t>t</a:t>
            </a:r>
            <a:r>
              <a:rPr lang="en-US" sz="1800" b="0" i="0" u="none" strike="noStrike" baseline="-25000" dirty="0">
                <a:latin typeface="CMR7"/>
              </a:rPr>
              <a:t>+1</a:t>
            </a:r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08ADD-C250-C07B-44B2-3A29DF92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E0B4-60B6-F5CA-BAD9-B82C56DD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8694D-9099-7F85-5162-3D9FC570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E7E9C-2BED-C639-3642-D359508A64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210560" y="3197506"/>
            <a:ext cx="5608320" cy="9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5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328E-D1A0-313D-6DCC-A6978C5F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39A9-C3E9-3EB7-64B5-D3EB5A48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1D1C-6C2A-5085-E09B-20FBEF16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80640-1244-D953-4260-58D8CDC6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1CAC0-4F35-5952-A806-2D4EECEF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BFE65-17C1-15C6-D814-250ED260327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631440" y="658600"/>
            <a:ext cx="6969760" cy="51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BF87-337A-0EF4-6A19-20D9AF20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Off Policy TD Control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DFAE5E-82CD-8338-68E4-8179E918C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007361" y="2734302"/>
            <a:ext cx="6543040" cy="13195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54C16-E7B3-B736-3BA5-84CCA01C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7337C-7D2F-1F8E-C4BC-21CD62F2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01679-AB66-6FF4-BF07-776F534D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32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17FED-FF41-950A-9CFE-7270AE7896AA}"/>
              </a:ext>
            </a:extLst>
          </p:cNvPr>
          <p:cNvSpPr txBox="1"/>
          <p:nvPr/>
        </p:nvSpPr>
        <p:spPr>
          <a:xfrm>
            <a:off x="1605280" y="2018393"/>
            <a:ext cx="955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One of the early breakthroughs in reinforcement learning was the development of an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off-policy TD control algorithm known as </a:t>
            </a:r>
            <a:r>
              <a:rPr lang="en-US" sz="1800" b="0" i="0" u="none" strike="noStrike" baseline="0" dirty="0">
                <a:latin typeface="CMTI10"/>
              </a:rPr>
              <a:t>Q-learning </a:t>
            </a:r>
            <a:r>
              <a:rPr lang="en-US" sz="1800" b="0" i="0" u="none" strike="noStrike" baseline="0" dirty="0">
                <a:latin typeface="CMR10"/>
              </a:rPr>
              <a:t>(Watkins, 1989)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A4141-869F-BB3C-6A33-B749E77564C5}"/>
              </a:ext>
            </a:extLst>
          </p:cNvPr>
          <p:cNvSpPr txBox="1"/>
          <p:nvPr/>
        </p:nvSpPr>
        <p:spPr>
          <a:xfrm>
            <a:off x="1373484" y="4276708"/>
            <a:ext cx="9682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The learned action-value function, </a:t>
            </a:r>
            <a:r>
              <a:rPr lang="en-US" b="0" i="0" u="none" strike="noStrike" baseline="0" dirty="0">
                <a:latin typeface="CMMI10"/>
              </a:rPr>
              <a:t>Q</a:t>
            </a:r>
            <a:r>
              <a:rPr lang="en-US" b="0" i="0" u="none" strike="noStrike" baseline="0" dirty="0">
                <a:latin typeface="CMR10"/>
              </a:rPr>
              <a:t>, directly approximates </a:t>
            </a:r>
            <a:r>
              <a:rPr lang="en-US" b="0" i="0" u="none" strike="noStrike" baseline="0" dirty="0">
                <a:latin typeface="CMMI10"/>
              </a:rPr>
              <a:t>q</a:t>
            </a:r>
            <a:r>
              <a:rPr lang="en-US" sz="800" dirty="0">
                <a:latin typeface="CMSY7"/>
              </a:rPr>
              <a:t>*</a:t>
            </a:r>
            <a:r>
              <a:rPr lang="en-US" b="0" i="0" u="none" strike="noStrike" baseline="0" dirty="0">
                <a:latin typeface="CMR10"/>
              </a:rPr>
              <a:t>, the optimal action-value function, independent of the policy being followed.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 This dramatically simplifies the analysis of the algorithm and enabled early convergence proofs.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The policy still has an effect in that it determines which state–action pairs are visited and updated.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MR10"/>
              </a:rPr>
              <a:t>However, all that is required for correct convergence is that all pairs continue to be </a:t>
            </a:r>
            <a:r>
              <a:rPr lang="en-IN" b="0" i="0" u="none" strike="noStrike" baseline="0" dirty="0">
                <a:latin typeface="CMR10"/>
              </a:rPr>
              <a:t>updated.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133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9A2E-3D17-47B9-D7CA-DCEF6758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0012F-2E3F-72D9-4863-45A27503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9B6C1-1105-248C-BA27-6D7CA3D3D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BF660-75F2-2813-FB8C-CB2474BB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33</a:t>
            </a:fld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5EFD62-FD62-23F9-41A3-8E8A7AA60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42572" y="690880"/>
            <a:ext cx="7106856" cy="55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43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B4FE-26FA-FABA-A0F1-A6313DAC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Cliff Walking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8DC2BA-4DA6-A809-F552-3CDED584F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160" y="3614258"/>
            <a:ext cx="5567680" cy="29571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F352F-29CE-9369-DE20-C4F6387FA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F111C-FC9E-F401-2C19-E463A558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B6865-C45C-E219-F621-C36986CF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34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89126-472F-EF8F-60C5-F948A8BBC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1737360"/>
            <a:ext cx="4143737" cy="19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925B-E931-D19E-B630-A01C95EE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QL and SARSA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4A4A-4392-177B-3EB0-A9CA638DC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83954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Both approach work in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finite environment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or discretized continuous environment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QL directly learns the optimal policy while SARSA learns a “near” optimal policy.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QL is a more aggressive agent, while SARSA is more conservative.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Example- In Cliff Walking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QL will take the shortest path because it is optimal while SARSA will take the longer, safer route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In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For  fast-iterating environment, QL should be your choice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If mistakes are costly , then SARSA is the better option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If state space is too large, Use deep q network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For example: Ms. Pac-Man has 150 pellets which can be present or absent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The number of possible states is for pellets only 2 </a:t>
            </a:r>
            <a:r>
              <a:rPr lang="en-US" baseline="30000" dirty="0">
                <a:solidFill>
                  <a:srgbClr val="292929"/>
                </a:solidFill>
                <a:latin typeface="source-serif-pro"/>
              </a:rPr>
              <a:t>150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0" i="0" baseline="30000" dirty="0">
                <a:solidFill>
                  <a:srgbClr val="292929"/>
                </a:solidFill>
                <a:effectLst/>
                <a:latin typeface="source-serif-pro"/>
              </a:rPr>
              <a:t>Add all possible combinations of positions for all ghosts- so very difficult to estimate q-value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C424D-9EBC-F4A2-794D-C4CE2E24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1617A-71EB-04BF-3004-A8F265F8B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0A939-E1CB-7675-3C78-DEE5703D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982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C977-F109-8B19-0150-4E547DF3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Process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7074B-FD7B-7AFB-2ACA-95979D40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4A7E6-F76D-1BF0-178D-AF6421A4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BD36C-2DD0-F7E3-FE8D-4B4BCFD2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36</a:t>
            </a:fld>
            <a:endParaRPr lang="en-IN"/>
          </a:p>
        </p:txBody>
      </p:sp>
      <p:pic>
        <p:nvPicPr>
          <p:cNvPr id="1026" name="Picture 2" descr="Q learning Process 1">
            <a:extLst>
              <a:ext uri="{FF2B5EF4-FFF2-40B4-BE49-F238E27FC236}">
                <a16:creationId xmlns:a16="http://schemas.microsoft.com/office/drawing/2014/main" id="{3602C490-211D-5A91-91BA-95171FE741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05" y="1635760"/>
            <a:ext cx="6508750" cy="37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80D4DE-D231-25B7-210A-6F150B96623E}"/>
              </a:ext>
            </a:extLst>
          </p:cNvPr>
          <p:cNvSpPr txBox="1"/>
          <p:nvPr/>
        </p:nvSpPr>
        <p:spPr>
          <a:xfrm>
            <a:off x="638184" y="5480947"/>
            <a:ext cx="10761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The q-values are stored and updated in a </a:t>
            </a:r>
            <a:r>
              <a:rPr 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q-table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dimensions matching the number of actions and states in the environment</a:t>
            </a:r>
            <a:endParaRPr lang="en-IN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90390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03484-01BA-110F-F7E3-CBA6B30B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with Neural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A4ADA-251D-0326-686D-DCD083578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number of actions and states in a real-life environment can be thousands, making it extremely inefficient to manage q-values in a table</a:t>
            </a:r>
          </a:p>
          <a:p>
            <a:pPr lvl="1"/>
            <a:r>
              <a:rPr lang="en-US" dirty="0"/>
              <a:t>can use neural networks to predict q-values for actions in a given state instead of using a table. 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9CD2E-DDAB-0CFD-0738-FB73881B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2F823-C676-9A6A-FC01-592A49C8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C3233-47F5-6B4C-5CC1-A68837DD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0F992-E869-2806-F22C-1F23831A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2892918"/>
            <a:ext cx="6482080" cy="3426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61A4A1-F8B4-6C00-F291-AA2C2087D742}"/>
              </a:ext>
            </a:extLst>
          </p:cNvPr>
          <p:cNvSpPr txBox="1"/>
          <p:nvPr/>
        </p:nvSpPr>
        <p:spPr>
          <a:xfrm>
            <a:off x="7462058" y="3573638"/>
            <a:ext cx="3277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the activation function in the hidden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activation function in the output layer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38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DF28-2F49-11A8-6497-402AD13D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with Neural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A9F84-49E6-6C09-EEFE-319AB2305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Loss Function and Optimizer</a:t>
            </a:r>
          </a:p>
          <a:p>
            <a:pPr algn="l"/>
            <a:r>
              <a:rPr lang="en-US" dirty="0"/>
              <a:t>The mean-squared-error loss function measures the square value of the difference between the prediction and the target:</a:t>
            </a:r>
          </a:p>
          <a:p>
            <a:pPr algn="l"/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the feedback backward through the network and update the weights</a:t>
            </a:r>
          </a:p>
          <a:p>
            <a:r>
              <a:rPr lang="en-US" dirty="0"/>
              <a:t>Simplest Solution is Backpropagation with the classical stochastic gradient descent</a:t>
            </a:r>
            <a:br>
              <a:rPr lang="en-US" dirty="0"/>
            </a:b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FA509-D3BE-6FAA-477A-670389A7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408BA-5FEB-B9E9-9BA8-F1F57C86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87F47-2302-5357-3360-A18C2CE2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BD633-EEC6-C5BB-9544-85E63827A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1480" y="3289724"/>
            <a:ext cx="6289040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8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256-7C6A-F5BB-E111-8D61D911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with Neural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1A27-80AF-F541-A242-389F0B352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359" y="1937174"/>
            <a:ext cx="9475123" cy="402336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Code Blocks:</a:t>
            </a:r>
          </a:p>
          <a:p>
            <a:r>
              <a:rPr lang="en-US" b="1" dirty="0"/>
              <a:t>// Parameters</a:t>
            </a:r>
          </a:p>
          <a:p>
            <a:pPr marL="201168" lvl="1" indent="0">
              <a:buNone/>
            </a:pPr>
            <a:r>
              <a:rPr lang="en-US" dirty="0" err="1"/>
              <a:t>discount_factor</a:t>
            </a:r>
            <a:r>
              <a:rPr lang="en-US" dirty="0"/>
              <a:t> = 0.95</a:t>
            </a:r>
          </a:p>
          <a:p>
            <a:pPr marL="201168" lvl="1" indent="0">
              <a:buNone/>
            </a:pPr>
            <a:r>
              <a:rPr lang="en-US" dirty="0"/>
              <a:t>eps = 0.5</a:t>
            </a:r>
          </a:p>
          <a:p>
            <a:pPr marL="201168" lvl="1" indent="0">
              <a:buNone/>
            </a:pPr>
            <a:r>
              <a:rPr lang="en-US" dirty="0" err="1"/>
              <a:t>eps_decay_factor</a:t>
            </a:r>
            <a:r>
              <a:rPr lang="en-US" dirty="0"/>
              <a:t> = 0.999</a:t>
            </a:r>
          </a:p>
          <a:p>
            <a:pPr marL="201168" lvl="1" indent="0">
              <a:buNone/>
            </a:pPr>
            <a:r>
              <a:rPr lang="en-US" dirty="0" err="1"/>
              <a:t>num_episodes</a:t>
            </a:r>
            <a:r>
              <a:rPr lang="en-US" dirty="0"/>
              <a:t>=500</a:t>
            </a:r>
          </a:p>
          <a:p>
            <a:pPr marL="201168" lvl="1" indent="0">
              <a:buNone/>
            </a:pPr>
            <a:endParaRPr lang="en-US" sz="1800" b="1" dirty="0"/>
          </a:p>
          <a:p>
            <a:pPr marL="201168" lvl="1" indent="0">
              <a:buNone/>
            </a:pPr>
            <a:r>
              <a:rPr lang="en-IN" sz="1800" b="1" dirty="0"/>
              <a:t>//Neural Network </a:t>
            </a:r>
          </a:p>
          <a:p>
            <a:pPr marL="384048" lvl="2" indent="0">
              <a:buNone/>
            </a:pPr>
            <a:r>
              <a:rPr lang="en-IN" sz="1800" dirty="0"/>
              <a:t>model = Sequential()</a:t>
            </a:r>
          </a:p>
          <a:p>
            <a:pPr marL="384048" lvl="2" indent="0">
              <a:buNone/>
            </a:pPr>
            <a:r>
              <a:rPr lang="en-IN" sz="1800" dirty="0" err="1"/>
              <a:t>model.add</a:t>
            </a:r>
            <a:r>
              <a:rPr lang="en-IN" sz="1800" dirty="0"/>
              <a:t>(</a:t>
            </a:r>
            <a:r>
              <a:rPr lang="en-IN" sz="1800" dirty="0" err="1"/>
              <a:t>InputLayer</a:t>
            </a:r>
            <a:r>
              <a:rPr lang="en-IN" sz="1800" dirty="0"/>
              <a:t>(</a:t>
            </a:r>
            <a:r>
              <a:rPr lang="en-IN" sz="1800" dirty="0" err="1"/>
              <a:t>batch_input_shape</a:t>
            </a:r>
            <a:r>
              <a:rPr lang="en-IN" sz="1800" dirty="0"/>
              <a:t>=(1, </a:t>
            </a:r>
            <a:r>
              <a:rPr lang="en-IN" sz="1800" dirty="0" err="1"/>
              <a:t>env.observation_space.n</a:t>
            </a:r>
            <a:r>
              <a:rPr lang="en-IN" sz="1800" dirty="0"/>
              <a:t>)))</a:t>
            </a:r>
          </a:p>
          <a:p>
            <a:pPr marL="384048" lvl="2" indent="0">
              <a:buNone/>
            </a:pPr>
            <a:r>
              <a:rPr lang="en-IN" sz="1800" dirty="0" err="1"/>
              <a:t>model.add</a:t>
            </a:r>
            <a:r>
              <a:rPr lang="en-IN" sz="1800" dirty="0"/>
              <a:t>(Dense(20, activation='</a:t>
            </a:r>
            <a:r>
              <a:rPr lang="en-IN" sz="1800" dirty="0" err="1"/>
              <a:t>relu</a:t>
            </a:r>
            <a:r>
              <a:rPr lang="en-IN" sz="1800" dirty="0"/>
              <a:t>'))</a:t>
            </a:r>
          </a:p>
          <a:p>
            <a:pPr marL="384048" lvl="2" indent="0">
              <a:buNone/>
            </a:pPr>
            <a:r>
              <a:rPr lang="en-IN" sz="1800" dirty="0" err="1"/>
              <a:t>model.add</a:t>
            </a:r>
            <a:r>
              <a:rPr lang="en-IN" sz="1800" dirty="0"/>
              <a:t>(Dense(</a:t>
            </a:r>
            <a:r>
              <a:rPr lang="en-IN" sz="1800" dirty="0" err="1"/>
              <a:t>env.action_space.n</a:t>
            </a:r>
            <a:r>
              <a:rPr lang="en-IN" sz="1800" dirty="0"/>
              <a:t>, activation='linear'))</a:t>
            </a:r>
          </a:p>
          <a:p>
            <a:pPr marL="384048" lvl="2" indent="0">
              <a:buNone/>
            </a:pPr>
            <a:r>
              <a:rPr lang="en-IN" sz="1800" dirty="0" err="1"/>
              <a:t>model.compile</a:t>
            </a:r>
            <a:r>
              <a:rPr lang="en-IN" sz="1800" dirty="0"/>
              <a:t>(loss='</a:t>
            </a:r>
            <a:r>
              <a:rPr lang="en-IN" sz="1800" dirty="0" err="1"/>
              <a:t>mse</a:t>
            </a:r>
            <a:r>
              <a:rPr lang="en-IN" sz="1800" dirty="0"/>
              <a:t>', optimizer='</a:t>
            </a:r>
            <a:r>
              <a:rPr lang="en-IN" sz="1800" dirty="0" err="1"/>
              <a:t>adam</a:t>
            </a:r>
            <a:r>
              <a:rPr lang="en-IN" sz="1800" dirty="0"/>
              <a:t>', metrics=['</a:t>
            </a:r>
            <a:r>
              <a:rPr lang="en-IN" sz="1800" dirty="0" err="1"/>
              <a:t>mae</a:t>
            </a:r>
            <a:r>
              <a:rPr lang="en-IN" sz="1800" dirty="0"/>
              <a:t>’])</a:t>
            </a:r>
          </a:p>
          <a:p>
            <a:pPr marL="384048" lvl="2" indent="0">
              <a:buNone/>
            </a:pPr>
            <a:endParaRPr lang="en-IN" dirty="0"/>
          </a:p>
          <a:p>
            <a:pPr marL="384048" lvl="2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DE7F8-6301-51A0-F7BA-00F86D8E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094C2-3E55-C37E-93A2-63FF4692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3F799-8DFD-C7D7-8101-37E0EDF5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97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5025-D9DA-ACF0-05CC-630CF95D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Policy Evaluation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D4CC-5FF0-C75E-E0D7-BB69DCFE8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Return is the total discounted reward: </a:t>
            </a:r>
          </a:p>
          <a:p>
            <a:pPr algn="just"/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Trajectory in episode is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en-US" b="0" i="1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S1, A1, R2, ….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Sk</a:t>
            </a:r>
            <a:r>
              <a:rPr lang="en-US" b="0" i="1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~</a:t>
            </a:r>
            <a:endParaRPr lang="en-IN" b="0" i="1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r>
              <a:rPr lang="en-US" b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 value function is the expecte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d return</a:t>
            </a:r>
          </a:p>
          <a:p>
            <a:endParaRPr 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endParaRPr 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stimate any expected value simply by adding up samples and dividing by the total number of samples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– Episode index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 – Index of state</a:t>
            </a:r>
          </a:p>
          <a:p>
            <a:endParaRPr 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endParaRPr 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endParaRPr lang="en-US" b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1254B-7E44-1C53-51F3-A3A88BE1B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6AB23-BABA-385E-EC62-82124448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0EA81-B2F5-02E0-E1B7-96208163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FBD200-953E-966D-9093-CE6794C3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32390"/>
          <a:stretch/>
        </p:blipFill>
        <p:spPr>
          <a:xfrm>
            <a:off x="4242435" y="3604895"/>
            <a:ext cx="3524250" cy="68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D728BA-C7AB-02B3-4D1B-0D3F2695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60" y="4986868"/>
            <a:ext cx="2209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EB74-2B20-AA43-8986-867170707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3090"/>
            <a:ext cx="10058400" cy="1450757"/>
          </a:xfrm>
        </p:spPr>
        <p:txBody>
          <a:bodyPr/>
          <a:lstStyle/>
          <a:p>
            <a:r>
              <a:rPr lang="en-US" dirty="0"/>
              <a:t>Reinforcement Learning with Neural Networks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D9135-BA82-56EC-1619-2B6549442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1CE4C-099F-9F0C-DB5E-5E69ACB4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D5641-5AB9-74BA-1DB9-EE64E055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40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86CF6A-B4D6-E51E-BAF4-39FB1EE6EF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419106"/>
            <a:ext cx="10058400" cy="490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IN" dirty="0"/>
              <a:t>for </a:t>
            </a:r>
            <a:r>
              <a:rPr lang="en-IN" dirty="0" err="1"/>
              <a:t>i</a:t>
            </a:r>
            <a:r>
              <a:rPr lang="en-IN" dirty="0"/>
              <a:t> in range(</a:t>
            </a:r>
            <a:r>
              <a:rPr lang="en-IN" dirty="0" err="1"/>
              <a:t>num_episodes</a:t>
            </a:r>
            <a:r>
              <a:rPr lang="en-IN" dirty="0"/>
              <a:t>):</a:t>
            </a:r>
          </a:p>
          <a:p>
            <a:pPr>
              <a:spcBef>
                <a:spcPts val="0"/>
              </a:spcBef>
            </a:pPr>
            <a:r>
              <a:rPr lang="en-IN" dirty="0"/>
              <a:t>    state = </a:t>
            </a:r>
            <a:r>
              <a:rPr lang="en-IN" dirty="0" err="1"/>
              <a:t>env.reset</a:t>
            </a:r>
            <a:r>
              <a:rPr lang="en-IN" dirty="0"/>
              <a:t>()</a:t>
            </a:r>
          </a:p>
          <a:p>
            <a:pPr>
              <a:spcBef>
                <a:spcPts val="0"/>
              </a:spcBef>
            </a:pPr>
            <a:r>
              <a:rPr lang="en-IN" dirty="0"/>
              <a:t>    eps *= </a:t>
            </a:r>
            <a:r>
              <a:rPr lang="en-IN" dirty="0" err="1"/>
              <a:t>eps_decay_factor</a:t>
            </a:r>
            <a:endParaRPr lang="en-IN" dirty="0"/>
          </a:p>
          <a:p>
            <a:pPr>
              <a:spcBef>
                <a:spcPts val="0"/>
              </a:spcBef>
            </a:pPr>
            <a:r>
              <a:rPr lang="en-IN" dirty="0"/>
              <a:t>    done = False</a:t>
            </a:r>
          </a:p>
          <a:p>
            <a:pPr>
              <a:spcBef>
                <a:spcPts val="0"/>
              </a:spcBef>
            </a:pPr>
            <a:r>
              <a:rPr lang="en-IN" dirty="0"/>
              <a:t>    while not done:</a:t>
            </a:r>
          </a:p>
          <a:p>
            <a:pPr>
              <a:spcBef>
                <a:spcPts val="0"/>
              </a:spcBef>
            </a:pPr>
            <a:r>
              <a:rPr lang="en-IN" dirty="0"/>
              <a:t>        if </a:t>
            </a:r>
            <a:r>
              <a:rPr lang="en-IN" dirty="0" err="1"/>
              <a:t>np.random.random</a:t>
            </a:r>
            <a:r>
              <a:rPr lang="en-IN" dirty="0"/>
              <a:t>() &lt; eps:     action = </a:t>
            </a:r>
            <a:r>
              <a:rPr lang="en-IN" dirty="0" err="1"/>
              <a:t>np.random.randint</a:t>
            </a:r>
            <a:r>
              <a:rPr lang="en-IN" dirty="0"/>
              <a:t>(0, </a:t>
            </a:r>
            <a:r>
              <a:rPr lang="en-IN" dirty="0" err="1"/>
              <a:t>env.action_space.n</a:t>
            </a:r>
            <a:r>
              <a:rPr lang="en-IN" dirty="0"/>
              <a:t>)</a:t>
            </a:r>
          </a:p>
          <a:p>
            <a:pPr>
              <a:spcBef>
                <a:spcPts val="0"/>
              </a:spcBef>
            </a:pPr>
            <a:r>
              <a:rPr lang="en-IN" dirty="0"/>
              <a:t>        else:</a:t>
            </a:r>
          </a:p>
          <a:p>
            <a:pPr>
              <a:spcBef>
                <a:spcPts val="0"/>
              </a:spcBef>
            </a:pPr>
            <a:r>
              <a:rPr lang="en-IN" dirty="0"/>
              <a:t>            action = </a:t>
            </a:r>
            <a:r>
              <a:rPr lang="en-IN" dirty="0" err="1"/>
              <a:t>np.argmax</a:t>
            </a:r>
            <a:r>
              <a:rPr lang="en-IN" dirty="0"/>
              <a:t>(</a:t>
            </a:r>
            <a:r>
              <a:rPr lang="en-IN" dirty="0" err="1"/>
              <a:t>model.predict</a:t>
            </a:r>
            <a:r>
              <a:rPr lang="en-IN" dirty="0"/>
              <a:t>(</a:t>
            </a:r>
            <a:r>
              <a:rPr lang="en-IN" dirty="0" err="1"/>
              <a:t>np.identity</a:t>
            </a:r>
            <a:r>
              <a:rPr lang="en-IN" dirty="0"/>
              <a:t>(</a:t>
            </a:r>
            <a:r>
              <a:rPr lang="en-IN" dirty="0" err="1"/>
              <a:t>env.observation_space.n</a:t>
            </a:r>
            <a:r>
              <a:rPr lang="en-IN" dirty="0"/>
              <a:t>)[</a:t>
            </a:r>
            <a:r>
              <a:rPr lang="en-IN" dirty="0" err="1"/>
              <a:t>state:state</a:t>
            </a:r>
            <a:r>
              <a:rPr lang="en-IN" dirty="0"/>
              <a:t> + 1]))</a:t>
            </a:r>
          </a:p>
          <a:p>
            <a:pPr>
              <a:spcBef>
                <a:spcPts val="0"/>
              </a:spcBef>
            </a:pPr>
            <a:r>
              <a:rPr lang="en-IN" dirty="0"/>
              <a:t>        </a:t>
            </a:r>
            <a:r>
              <a:rPr lang="en-IN" dirty="0" err="1"/>
              <a:t>new_state</a:t>
            </a:r>
            <a:r>
              <a:rPr lang="en-IN" dirty="0"/>
              <a:t>, reward, done, _ = </a:t>
            </a:r>
            <a:r>
              <a:rPr lang="en-IN" dirty="0" err="1"/>
              <a:t>env.step</a:t>
            </a:r>
            <a:r>
              <a:rPr lang="en-IN" dirty="0"/>
              <a:t>(action)</a:t>
            </a:r>
          </a:p>
          <a:p>
            <a:pPr>
              <a:spcBef>
                <a:spcPts val="0"/>
              </a:spcBef>
            </a:pPr>
            <a:r>
              <a:rPr lang="en-IN" dirty="0"/>
              <a:t>        target = reward +  </a:t>
            </a:r>
            <a:r>
              <a:rPr lang="en-IN" dirty="0" err="1"/>
              <a:t>discount_factor</a:t>
            </a:r>
            <a:r>
              <a:rPr lang="en-IN" dirty="0"/>
              <a:t> * </a:t>
            </a:r>
          </a:p>
          <a:p>
            <a:pPr>
              <a:spcBef>
                <a:spcPts val="0"/>
              </a:spcBef>
            </a:pPr>
            <a:r>
              <a:rPr lang="en-IN" dirty="0"/>
              <a:t>            </a:t>
            </a:r>
            <a:r>
              <a:rPr lang="en-IN" dirty="0" err="1"/>
              <a:t>np.max</a:t>
            </a:r>
            <a:r>
              <a:rPr lang="en-IN" dirty="0"/>
              <a:t>(</a:t>
            </a:r>
            <a:r>
              <a:rPr lang="en-IN" dirty="0" err="1"/>
              <a:t>model.predict</a:t>
            </a:r>
            <a:r>
              <a:rPr lang="en-IN" dirty="0"/>
              <a:t>(</a:t>
            </a:r>
            <a:r>
              <a:rPr lang="en-IN" dirty="0" err="1"/>
              <a:t>np.identity</a:t>
            </a:r>
            <a:r>
              <a:rPr lang="en-IN" dirty="0"/>
              <a:t>(</a:t>
            </a:r>
            <a:r>
              <a:rPr lang="en-IN" dirty="0" err="1"/>
              <a:t>env.observation_space.n</a:t>
            </a:r>
            <a:r>
              <a:rPr lang="en-IN" dirty="0"/>
              <a:t>)[</a:t>
            </a:r>
            <a:r>
              <a:rPr lang="en-IN" dirty="0" err="1"/>
              <a:t>new_state:new_state</a:t>
            </a:r>
            <a:r>
              <a:rPr lang="en-IN" dirty="0"/>
              <a:t> + 1]))</a:t>
            </a:r>
          </a:p>
          <a:p>
            <a:pPr>
              <a:spcBef>
                <a:spcPts val="0"/>
              </a:spcBef>
            </a:pPr>
            <a:r>
              <a:rPr lang="en-IN" dirty="0"/>
              <a:t>        </a:t>
            </a:r>
            <a:r>
              <a:rPr lang="en-IN" dirty="0" err="1"/>
              <a:t>target_vector</a:t>
            </a:r>
            <a:r>
              <a:rPr lang="en-IN" dirty="0"/>
              <a:t> = </a:t>
            </a:r>
            <a:r>
              <a:rPr lang="en-IN" dirty="0" err="1"/>
              <a:t>model.predict</a:t>
            </a:r>
            <a:r>
              <a:rPr lang="en-IN" dirty="0"/>
              <a:t>(</a:t>
            </a:r>
            <a:r>
              <a:rPr lang="en-IN" dirty="0" err="1"/>
              <a:t>np.identity</a:t>
            </a:r>
            <a:r>
              <a:rPr lang="en-IN" dirty="0"/>
              <a:t>(</a:t>
            </a:r>
            <a:r>
              <a:rPr lang="en-IN" dirty="0" err="1"/>
              <a:t>env.observation_space.n</a:t>
            </a:r>
            <a:r>
              <a:rPr lang="en-IN" dirty="0"/>
              <a:t>)[</a:t>
            </a:r>
            <a:r>
              <a:rPr lang="en-IN" dirty="0" err="1"/>
              <a:t>state:state</a:t>
            </a:r>
            <a:r>
              <a:rPr lang="en-IN" dirty="0"/>
              <a:t> + 1])[0]</a:t>
            </a:r>
          </a:p>
          <a:p>
            <a:pPr>
              <a:spcBef>
                <a:spcPts val="0"/>
              </a:spcBef>
            </a:pPr>
            <a:r>
              <a:rPr lang="en-IN" dirty="0"/>
              <a:t>        </a:t>
            </a:r>
            <a:r>
              <a:rPr lang="en-IN" dirty="0" err="1"/>
              <a:t>target_vector</a:t>
            </a:r>
            <a:r>
              <a:rPr lang="en-IN" dirty="0"/>
              <a:t>[action] = target</a:t>
            </a:r>
          </a:p>
          <a:p>
            <a:pPr>
              <a:spcBef>
                <a:spcPts val="0"/>
              </a:spcBef>
            </a:pPr>
            <a:r>
              <a:rPr lang="en-IN" dirty="0"/>
              <a:t>        </a:t>
            </a:r>
            <a:r>
              <a:rPr lang="en-IN" dirty="0" err="1"/>
              <a:t>model.fit</a:t>
            </a:r>
            <a:r>
              <a:rPr lang="en-IN" dirty="0"/>
              <a:t>(</a:t>
            </a:r>
            <a:r>
              <a:rPr lang="en-IN" dirty="0" err="1"/>
              <a:t>np.identity</a:t>
            </a:r>
            <a:r>
              <a:rPr lang="en-IN" dirty="0"/>
              <a:t>(</a:t>
            </a:r>
            <a:r>
              <a:rPr lang="en-IN" dirty="0" err="1"/>
              <a:t>env.observation_space.n</a:t>
            </a:r>
            <a:r>
              <a:rPr lang="en-IN" dirty="0"/>
              <a:t>)[</a:t>
            </a:r>
            <a:r>
              <a:rPr lang="en-IN" dirty="0" err="1"/>
              <a:t>state:state</a:t>
            </a:r>
            <a:r>
              <a:rPr lang="en-IN" dirty="0"/>
              <a:t> + 1],     </a:t>
            </a:r>
          </a:p>
          <a:p>
            <a:pPr>
              <a:spcBef>
                <a:spcPts val="0"/>
              </a:spcBef>
            </a:pPr>
            <a:r>
              <a:rPr lang="en-IN" dirty="0"/>
              <a:t>            </a:t>
            </a:r>
            <a:r>
              <a:rPr lang="en-IN" dirty="0" err="1"/>
              <a:t>target_vec.reshape</a:t>
            </a:r>
            <a:r>
              <a:rPr lang="en-IN" dirty="0"/>
              <a:t>(-1, </a:t>
            </a:r>
            <a:r>
              <a:rPr lang="en-IN" dirty="0" err="1"/>
              <a:t>env.action_space.n</a:t>
            </a:r>
            <a:r>
              <a:rPr lang="en-IN" dirty="0"/>
              <a:t>),  epochs=1, verbose=0)</a:t>
            </a:r>
          </a:p>
          <a:p>
            <a:pPr>
              <a:spcBef>
                <a:spcPts val="0"/>
              </a:spcBef>
            </a:pPr>
            <a:r>
              <a:rPr lang="en-IN" dirty="0"/>
              <a:t>        state = </a:t>
            </a:r>
            <a:r>
              <a:rPr lang="en-IN" dirty="0" err="1"/>
              <a:t>new_state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3C842-87EA-685D-0AA5-B6D8404F1373}"/>
              </a:ext>
            </a:extLst>
          </p:cNvPr>
          <p:cNvSpPr txBox="1"/>
          <p:nvPr/>
        </p:nvSpPr>
        <p:spPr>
          <a:xfrm>
            <a:off x="8782858" y="1790824"/>
            <a:ext cx="304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effectLst/>
                <a:latin typeface="Raleway" pitchFamily="2" charset="0"/>
              </a:rPr>
              <a:t>one-hot encoded current state, and the target value converted as a vector to train the model on a single step</a:t>
            </a:r>
            <a:endParaRPr lang="en-IN" sz="1400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B76E33-8AEA-5CB8-F3F4-A65D0BA96432}"/>
              </a:ext>
            </a:extLst>
          </p:cNvPr>
          <p:cNvCxnSpPr/>
          <p:nvPr/>
        </p:nvCxnSpPr>
        <p:spPr>
          <a:xfrm flipH="1">
            <a:off x="7823200" y="2743200"/>
            <a:ext cx="3389283" cy="269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899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7B16-2AFE-F22D-82F8-32AEE3D7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 Learning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CF71EE-22D0-10E3-1EE5-CB1E9F5AF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987" y="2437060"/>
            <a:ext cx="6129866" cy="40227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736E1-1949-42B0-46A7-31D8EA47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CB5B0-6EF9-6AD7-89E2-4B484D50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31BC-B107-D062-1944-23C8AD30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41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0EA8E-000E-A4A9-A0CC-E18D544EF630}"/>
              </a:ext>
            </a:extLst>
          </p:cNvPr>
          <p:cNvSpPr txBox="1"/>
          <p:nvPr/>
        </p:nvSpPr>
        <p:spPr>
          <a:xfrm>
            <a:off x="1320800" y="1737360"/>
            <a:ext cx="9773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approximate these Q-values with machine learning models such as a neural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idea behind DeepMind’s algorithm that led to its acquisition by Google for 500 million dollars!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468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F079-4721-5628-421C-B703E4F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Deep Q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DEAE8-FF3C-D9EE-744E-F46E973D0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All the past experience is stored by the user in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next action is determined by the maximum output of the Q-network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loss function here is mean squared error of the predicted Q-value and the target </a:t>
            </a:r>
          </a:p>
          <a:p>
            <a:pPr marL="0" indent="0">
              <a:buNone/>
            </a:pPr>
            <a:r>
              <a:rPr lang="en-US" dirty="0"/>
              <a:t>	Q-value – Q*</a:t>
            </a:r>
          </a:p>
          <a:p>
            <a:pPr marL="0" indent="0">
              <a:buNone/>
            </a:pPr>
            <a:r>
              <a:rPr lang="en-US" dirty="0"/>
              <a:t>	As per the Q-value update equation derived from the Bellman equation: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8DF93-A830-88C7-381B-B830C349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8BFD1-3D22-AC61-A7FA-1EDAF291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FEEB4-253B-B6E7-77C9-66E5ABB5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42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8B0D96-AAC5-490C-6E4C-0FBFD914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5" y="4089082"/>
            <a:ext cx="7315200" cy="752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8D6116-9396-9FBB-F8FF-02200714A363}"/>
              </a:ext>
            </a:extLst>
          </p:cNvPr>
          <p:cNvSpPr txBox="1"/>
          <p:nvPr/>
        </p:nvSpPr>
        <p:spPr>
          <a:xfrm>
            <a:off x="1849350" y="5065077"/>
            <a:ext cx="87071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green represents the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R is the unbiased true reward, the network is going to update its gradient using backpropagation to finally converge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4813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FA59-307F-AD38-715E-FEAD7398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Psuedocode</a:t>
            </a:r>
            <a:r>
              <a:rPr lang="en-US" dirty="0"/>
              <a:t> for Deep Q-Learning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B0920-DFEB-BA92-CAE5-6B333524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479B-EFBE-3890-D0AF-C7168164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04D06-E49E-2673-3BD3-656D6C4B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43</a:t>
            </a:fld>
            <a:endParaRPr lang="en-IN"/>
          </a:p>
        </p:txBody>
      </p:sp>
      <p:pic>
        <p:nvPicPr>
          <p:cNvPr id="4098" name="Picture 2" descr="deep q-learning">
            <a:extLst>
              <a:ext uri="{FF2B5EF4-FFF2-40B4-BE49-F238E27FC236}">
                <a16:creationId xmlns:a16="http://schemas.microsoft.com/office/drawing/2014/main" id="{8BB2023D-C964-AC50-A3AD-AA802A1111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42" y="1846263"/>
            <a:ext cx="9478337" cy="44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30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E402-5167-C4AD-28F8-2EF5C9EA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-370330"/>
            <a:ext cx="10058400" cy="1450757"/>
          </a:xfrm>
        </p:spPr>
        <p:txBody>
          <a:bodyPr/>
          <a:lstStyle/>
          <a:p>
            <a:r>
              <a:rPr lang="en-US" dirty="0"/>
              <a:t>Solution in </a:t>
            </a:r>
            <a:r>
              <a:rPr lang="en-IN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deep Q-network (DQN) 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434EF-C469-F459-EAAB-EFA6E737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A7247-DA2C-69E5-2D7F-B4071A76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D83F-D5C1-DD9F-6A5D-19E47C7C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44</a:t>
            </a:fld>
            <a:endParaRPr lang="en-I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EE5057-17F1-0DE6-6DB1-9A360A41B1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67" y="1432560"/>
            <a:ext cx="4846047" cy="46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86745F-2D33-D053-FFC7-B3FDE162E3C7}"/>
              </a:ext>
            </a:extLst>
          </p:cNvPr>
          <p:cNvSpPr txBox="1"/>
          <p:nvPr/>
        </p:nvSpPr>
        <p:spPr>
          <a:xfrm>
            <a:off x="5842000" y="1185670"/>
            <a:ext cx="6096000" cy="506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Separate network to estimate the target</a:t>
            </a:r>
            <a:endParaRPr 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Lato" panose="020F0502020204030203" pitchFamily="34" charset="0"/>
              </a:rPr>
              <a:t>T</a:t>
            </a: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arget network 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has the same architecture as the function approximator but with frozen parameters</a:t>
            </a:r>
            <a:endParaRPr 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For every </a:t>
            </a: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 iterations 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(a hyperparameter), the parameters from the </a:t>
            </a: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prediction network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copied to the target network.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This leads to more stable training because it keeps the target function fixed (for a while):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Experience Replay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Instead of running Q-learning on state/action pairs as they occur during simulation or the actual experience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 system stores the data discovered for [state, action, reward,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next_state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] – in a large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3378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7498-9B43-EB70-BA8F-D82DEC7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deep Q-network (DQN) 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D7B0F-1395-E94B-D8B3-382CD0F3E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65CC-B492-89B3-0432-D19C2448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B5023-C19F-2B48-E7CD-6DF3B7AF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42DDA-DBC5-92D1-812E-F4FF423F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45</a:t>
            </a:fld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1A4539-5131-2189-BE71-CF1A135F5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803048"/>
            <a:ext cx="9563100" cy="449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792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AD7-7013-4AEC-5607-0D6AEC47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steps involved in</a:t>
            </a:r>
            <a:br>
              <a:rPr lang="en-US" dirty="0"/>
            </a:br>
            <a:r>
              <a:rPr lang="en-US" dirty="0"/>
              <a:t>deep Q-network (DQN)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04AFA-162D-AA29-8BF8-1CEF47C78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1845734"/>
            <a:ext cx="10586720" cy="402336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/>
              <a:t>Preprocess and feed the game screen (state s) to DQN, which will return the Q-values of all possible actions in the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Select an action using the </a:t>
            </a:r>
            <a:r>
              <a:rPr lang="el-GR" sz="1900" dirty="0"/>
              <a:t>ε</a:t>
            </a:r>
            <a:r>
              <a:rPr lang="en-US" sz="1900" dirty="0"/>
              <a:t>-greedy policy.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Perform this action in a state s and move to a new state s’ to receive a reward.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This state s’ is the preprocessed image of the next game screen. We store this transition in our replay buffer as &lt;</a:t>
            </a:r>
            <a:r>
              <a:rPr lang="en-US" sz="1900" dirty="0" err="1"/>
              <a:t>s,a,r,s</a:t>
            </a:r>
            <a:r>
              <a:rPr lang="en-US" sz="1900" dirty="0"/>
              <a:t>’&gt;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Next, sample some random batches of transitions from the replay buffer and calculate the loss- (squared difference between target Q and predicted Q)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Perform gradient descent with respect to our actual network parameters in order to minimize this loss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After every C iterations, copy our actual network weights to the target network weights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Repeat these steps for M number of episodes</a:t>
            </a:r>
            <a:endParaRPr lang="en-IN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E6D0D-D409-371A-BB7A-2EAFFCB8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0C1EB-BCB8-CC3B-6F64-25B52051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F4107-C15A-495E-0D7B-A6FF1477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618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5C85-25F0-8FDD-3DD7-8E01704A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Cartpole &amp; DQN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AB26-E915-22A7-BF75-BC31D167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model = Sequential()</a:t>
            </a:r>
          </a:p>
          <a:p>
            <a:r>
              <a:rPr lang="en-IN" dirty="0" err="1"/>
              <a:t>model.add</a:t>
            </a:r>
            <a:r>
              <a:rPr lang="en-IN" dirty="0"/>
              <a:t>(Flatten(</a:t>
            </a:r>
            <a:r>
              <a:rPr lang="en-IN" dirty="0" err="1"/>
              <a:t>input_shape</a:t>
            </a:r>
            <a:r>
              <a:rPr lang="en-IN" dirty="0"/>
              <a:t>=(1,) + </a:t>
            </a:r>
            <a:r>
              <a:rPr lang="en-IN" dirty="0" err="1"/>
              <a:t>env.observation_space.shape</a:t>
            </a:r>
            <a:r>
              <a:rPr lang="en-IN" dirty="0"/>
              <a:t>))</a:t>
            </a:r>
          </a:p>
          <a:p>
            <a:r>
              <a:rPr lang="en-IN" dirty="0" err="1"/>
              <a:t>model.add</a:t>
            </a:r>
            <a:r>
              <a:rPr lang="en-IN" dirty="0"/>
              <a:t>(Dense(16))</a:t>
            </a:r>
          </a:p>
          <a:p>
            <a:r>
              <a:rPr lang="en-IN" dirty="0" err="1"/>
              <a:t>model.add</a:t>
            </a:r>
            <a:r>
              <a:rPr lang="en-IN" dirty="0"/>
              <a:t>(Activation('</a:t>
            </a:r>
            <a:r>
              <a:rPr lang="en-IN" dirty="0" err="1"/>
              <a:t>relu</a:t>
            </a:r>
            <a:r>
              <a:rPr lang="en-IN" dirty="0"/>
              <a:t>'))</a:t>
            </a:r>
          </a:p>
          <a:p>
            <a:r>
              <a:rPr lang="en-IN" dirty="0" err="1"/>
              <a:t>model.add</a:t>
            </a:r>
            <a:r>
              <a:rPr lang="en-IN" dirty="0"/>
              <a:t>(Dense(</a:t>
            </a:r>
            <a:r>
              <a:rPr lang="en-IN" dirty="0" err="1"/>
              <a:t>nb_actions</a:t>
            </a:r>
            <a:r>
              <a:rPr lang="en-IN" dirty="0"/>
              <a:t>))</a:t>
            </a:r>
          </a:p>
          <a:p>
            <a:r>
              <a:rPr lang="en-IN" dirty="0" err="1"/>
              <a:t>model.add</a:t>
            </a:r>
            <a:r>
              <a:rPr lang="en-IN" dirty="0"/>
              <a:t>(Activation('linear'))</a:t>
            </a:r>
          </a:p>
          <a:p>
            <a:r>
              <a:rPr lang="en-IN" dirty="0"/>
              <a:t>print(</a:t>
            </a:r>
            <a:r>
              <a:rPr lang="en-IN" dirty="0" err="1"/>
              <a:t>model.summary</a:t>
            </a:r>
            <a:r>
              <a:rPr lang="en-IN" dirty="0"/>
              <a:t>())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DFBDD-4EEB-4237-9CDB-388B8F45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95D10-25E8-DD12-79EA-CD92A10F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53951-29B9-4D15-7ACB-CFDF86BE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959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F9BE-43AB-3824-E51C-8330BF8D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Cartpole &amp; DQN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72CE5-095D-C00A-0318-5ACC36D04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policy = </a:t>
            </a:r>
            <a:r>
              <a:rPr lang="en-IN" dirty="0" err="1"/>
              <a:t>EpsGreedyQPolicy</a:t>
            </a:r>
            <a:r>
              <a:rPr lang="en-IN" dirty="0"/>
              <a:t>()</a:t>
            </a:r>
          </a:p>
          <a:p>
            <a:r>
              <a:rPr lang="en-IN" dirty="0"/>
              <a:t>memory = </a:t>
            </a:r>
            <a:r>
              <a:rPr lang="en-IN" dirty="0" err="1"/>
              <a:t>SequentialMemory</a:t>
            </a:r>
            <a:r>
              <a:rPr lang="en-IN" dirty="0"/>
              <a:t>(limit=50000, </a:t>
            </a:r>
            <a:r>
              <a:rPr lang="en-IN" dirty="0" err="1"/>
              <a:t>window_length</a:t>
            </a:r>
            <a:r>
              <a:rPr lang="en-IN" dirty="0"/>
              <a:t>=1)</a:t>
            </a:r>
          </a:p>
          <a:p>
            <a:r>
              <a:rPr lang="en-IN" dirty="0" err="1"/>
              <a:t>dqn</a:t>
            </a:r>
            <a:r>
              <a:rPr lang="en-IN" dirty="0"/>
              <a:t> = </a:t>
            </a:r>
            <a:r>
              <a:rPr lang="en-IN" dirty="0" err="1"/>
              <a:t>DQNAgent</a:t>
            </a:r>
            <a:r>
              <a:rPr lang="en-IN" dirty="0"/>
              <a:t>(model=model, </a:t>
            </a:r>
            <a:r>
              <a:rPr lang="en-IN" dirty="0" err="1"/>
              <a:t>nb_actions</a:t>
            </a:r>
            <a:r>
              <a:rPr lang="en-IN" dirty="0"/>
              <a:t>=</a:t>
            </a:r>
            <a:r>
              <a:rPr lang="en-IN" dirty="0" err="1"/>
              <a:t>nb_actions</a:t>
            </a:r>
            <a:r>
              <a:rPr lang="en-IN" dirty="0"/>
              <a:t>, memory=memory, </a:t>
            </a:r>
            <a:r>
              <a:rPr lang="en-IN" dirty="0" err="1"/>
              <a:t>nb_steps_warmup</a:t>
            </a:r>
            <a:r>
              <a:rPr lang="en-IN" dirty="0"/>
              <a:t>=10,</a:t>
            </a:r>
          </a:p>
          <a:p>
            <a:r>
              <a:rPr lang="en-IN" dirty="0" err="1"/>
              <a:t>target_model_update</a:t>
            </a:r>
            <a:r>
              <a:rPr lang="en-IN" dirty="0"/>
              <a:t>=1e-2, policy=policy)</a:t>
            </a:r>
          </a:p>
          <a:p>
            <a:r>
              <a:rPr lang="en-IN" dirty="0" err="1"/>
              <a:t>dqn.compile</a:t>
            </a:r>
            <a:r>
              <a:rPr lang="en-IN" dirty="0"/>
              <a:t>(Adam(</a:t>
            </a:r>
            <a:r>
              <a:rPr lang="en-IN" dirty="0" err="1"/>
              <a:t>lr</a:t>
            </a:r>
            <a:r>
              <a:rPr lang="en-IN" dirty="0"/>
              <a:t>=1e-3), metrics=['</a:t>
            </a:r>
            <a:r>
              <a:rPr lang="en-IN" dirty="0" err="1"/>
              <a:t>mae</a:t>
            </a:r>
            <a:r>
              <a:rPr lang="en-IN" dirty="0"/>
              <a:t>'])</a:t>
            </a:r>
          </a:p>
          <a:p>
            <a:endParaRPr lang="en-IN" dirty="0"/>
          </a:p>
          <a:p>
            <a:r>
              <a:rPr lang="en-IN" dirty="0" err="1"/>
              <a:t>dqn.fit</a:t>
            </a:r>
            <a:r>
              <a:rPr lang="en-IN" dirty="0"/>
              <a:t>(env, </a:t>
            </a:r>
            <a:r>
              <a:rPr lang="en-IN" dirty="0" err="1"/>
              <a:t>nb_steps</a:t>
            </a:r>
            <a:r>
              <a:rPr lang="en-IN" dirty="0"/>
              <a:t>=5000, visualize=True, verbose=2)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CA0AB-D7FF-DD73-30DD-B94F0BDA0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40898-C610-B416-BCBE-D61C6858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ED252-9356-3B1B-E326-871A3179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555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95D96-C6BC-D15F-4E96-CE8C278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/>
              <a:t>Discretizing Continuous State Space</a:t>
            </a:r>
            <a:endParaRPr lang="en-IN" sz="34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4B338E-5625-3D38-0945-27F89DD4F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276168"/>
            <a:ext cx="6909801" cy="40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EFB29-13E1-C042-3882-51E191784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In case of Video- Frames are input &amp; CNN is used in the DQN</a:t>
            </a:r>
          </a:p>
          <a:p>
            <a:r>
              <a:rPr lang="en-US" b="1" dirty="0"/>
              <a:t>Cartpole - 5-state discretization of the state space</a:t>
            </a:r>
          </a:p>
          <a:p>
            <a:pPr lvl="1"/>
            <a:r>
              <a:rPr lang="en-US" dirty="0"/>
              <a:t>S = { </a:t>
            </a:r>
            <a:r>
              <a:rPr lang="en-US" dirty="0" err="1"/>
              <a:t>hard_lean_left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soft_lean_left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soft_lean_right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hard_lean_right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fallen</a:t>
            </a:r>
          </a:p>
          <a:p>
            <a:r>
              <a:rPr lang="en-US" dirty="0"/>
              <a:t>}</a:t>
            </a:r>
          </a:p>
          <a:p>
            <a:endParaRPr lang="en-IN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B8CE1-F189-C26F-31F5-94F922B9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CD7EB-C808-4634-9167-B03ADBD9BEE8}" type="datetime1">
              <a:rPr lang="en-IN" smtClean="0"/>
              <a:pPr>
                <a:spcAft>
                  <a:spcPts val="600"/>
                </a:spcAft>
              </a:pPr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4AC8A-4BF8-6FF5-2B2D-1233D3AA8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68067-F2B3-539D-CE34-7B95786B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02F1EE-5DA8-4006-AA26-929B1E42939A}" type="slidenum">
              <a:rPr lang="en-IN" smtClean="0"/>
              <a:pPr>
                <a:spcAft>
                  <a:spcPts val="600"/>
                </a:spcAft>
              </a:pPr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69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B713-76CB-26B7-D4F4-0177C581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Visit Monte Carlo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99DA-B240-E34B-AB95-38E1A0B6F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A9F2E-B56F-0CA4-8453-6D104650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95E3B-5E17-EDE5-44BE-94CD8C8A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C62D7-E8E9-D993-D89F-C8F07EEE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14DFD-1A6D-A0D9-E672-7FA04CA77EB6}"/>
              </a:ext>
            </a:extLst>
          </p:cNvPr>
          <p:cNvSpPr txBox="1"/>
          <p:nvPr/>
        </p:nvSpPr>
        <p:spPr>
          <a:xfrm>
            <a:off x="1442721" y="1723814"/>
            <a:ext cx="97697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Average returns only for the first time s is visited in an episode</a:t>
            </a:r>
          </a:p>
          <a:p>
            <a:pPr algn="just"/>
            <a:endParaRPr lang="en-US" sz="2400" b="1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lvl="1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Initialize the policy, state-value function</a:t>
            </a:r>
          </a:p>
          <a:p>
            <a:pPr lvl="1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Start by generating an episode according to the current policy</a:t>
            </a:r>
          </a:p>
          <a:p>
            <a:pPr marL="1200150" lvl="2" indent="-28575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Keep track of the states encountered through that episode</a:t>
            </a:r>
          </a:p>
          <a:p>
            <a:pPr lvl="1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Select a state in 2.1</a:t>
            </a:r>
          </a:p>
          <a:p>
            <a:pPr marL="1200150" lvl="2" indent="-28575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Add to a list the return received after first occurrence of this state</a:t>
            </a:r>
          </a:p>
          <a:p>
            <a:pPr marL="1200150" lvl="2" indent="-28575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Average over all returns</a:t>
            </a:r>
          </a:p>
          <a:p>
            <a:pPr marL="1200150" lvl="2" indent="-28575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Set the value of the state as that computed average</a:t>
            </a:r>
          </a:p>
          <a:p>
            <a:pPr lvl="1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Repeat step 3</a:t>
            </a:r>
          </a:p>
          <a:p>
            <a:pPr lvl="1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Repeat 2-4 until satisfied</a:t>
            </a:r>
          </a:p>
        </p:txBody>
      </p:sp>
    </p:spTree>
    <p:extLst>
      <p:ext uri="{BB962C8B-B14F-4D97-AF65-F5344CB8AC3E}">
        <p14:creationId xmlns:p14="http://schemas.microsoft.com/office/powerpoint/2010/main" val="1965094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3AA6-7D25-D73B-D701-31DB8C95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Discretizing Continuous State Space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8106-D97F-35B0-0A08-F062CBDC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Rewards</a:t>
            </a:r>
          </a:p>
          <a:p>
            <a:pPr marL="201168" lvl="1" indent="0">
              <a:buNone/>
            </a:pPr>
            <a:r>
              <a:rPr lang="en-US" dirty="0"/>
              <a:t>fallen =&gt; -1</a:t>
            </a:r>
          </a:p>
          <a:p>
            <a:pPr marL="201168" lvl="1" indent="0">
              <a:buNone/>
            </a:pPr>
            <a:r>
              <a:rPr lang="en-US" dirty="0" err="1"/>
              <a:t>soft_lean_left</a:t>
            </a:r>
            <a:r>
              <a:rPr lang="en-US" dirty="0"/>
              <a:t> =&gt; +1</a:t>
            </a:r>
          </a:p>
          <a:p>
            <a:pPr marL="201168" lvl="1" indent="0">
              <a:buNone/>
            </a:pPr>
            <a:r>
              <a:rPr lang="en-US" dirty="0" err="1"/>
              <a:t>soft_lean_right</a:t>
            </a:r>
            <a:r>
              <a:rPr lang="en-US" dirty="0"/>
              <a:t> =&gt; +1</a:t>
            </a:r>
          </a:p>
          <a:p>
            <a:pPr marL="201168" lvl="1" indent="0">
              <a:buNone/>
            </a:pPr>
            <a:r>
              <a:rPr lang="en-US" dirty="0" err="1"/>
              <a:t>hard_lean_left</a:t>
            </a:r>
            <a:r>
              <a:rPr lang="en-US" dirty="0"/>
              <a:t> =&gt; 0</a:t>
            </a:r>
          </a:p>
          <a:p>
            <a:pPr marL="201168" lvl="1" indent="0">
              <a:buNone/>
            </a:pPr>
            <a:r>
              <a:rPr lang="en-US" dirty="0" err="1"/>
              <a:t>hard_lean_right</a:t>
            </a:r>
            <a:r>
              <a:rPr lang="en-US" dirty="0"/>
              <a:t> =&gt; 0</a:t>
            </a:r>
          </a:p>
          <a:p>
            <a:r>
              <a:rPr lang="en-US" dirty="0"/>
              <a:t>Actions the agent could invoke on the cart in order to balance the pole:</a:t>
            </a:r>
          </a:p>
          <a:p>
            <a:r>
              <a:rPr lang="en-US" dirty="0"/>
              <a:t>A = { </a:t>
            </a:r>
            <a:r>
              <a:rPr lang="en-US" dirty="0" err="1"/>
              <a:t>push_left</a:t>
            </a:r>
            <a:r>
              <a:rPr lang="en-US" dirty="0"/>
              <a:t>,</a:t>
            </a:r>
          </a:p>
          <a:p>
            <a:r>
              <a:rPr lang="en-US" dirty="0" err="1"/>
              <a:t>push_right</a:t>
            </a:r>
            <a:endParaRPr lang="en-US" dirty="0"/>
          </a:p>
          <a:p>
            <a:r>
              <a:rPr lang="en-US" dirty="0"/>
              <a:t>}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92C1-7684-ADAC-F050-3023566B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B0447-FBA2-AC27-AEC0-72E5AB4D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4F5FB-E25C-F28F-C834-444E7761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642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54BA-F1E9-FF85-981C-C29904B6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7A95E-0B84-B309-780A-EB9394B42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0018F-C496-D7A0-73C4-8AE23501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DF0D4-724A-3EF2-B559-EAAF4E49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51</a:t>
            </a:fld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1EAF7F-0382-B550-AB37-BFB44558B9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60" y="233681"/>
            <a:ext cx="8158480" cy="488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B535F-4647-A3BA-ABFF-B22842903580}"/>
              </a:ext>
            </a:extLst>
          </p:cNvPr>
          <p:cNvSpPr txBox="1"/>
          <p:nvPr/>
        </p:nvSpPr>
        <p:spPr>
          <a:xfrm>
            <a:off x="3362960" y="53285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Industry Ready Applications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Google’s Cloud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AutoML</a:t>
            </a:r>
            <a:endParaRPr lang="en-IN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Facebook’s Horizon Platform</a:t>
            </a:r>
          </a:p>
        </p:txBody>
      </p:sp>
    </p:spTree>
    <p:extLst>
      <p:ext uri="{BB962C8B-B14F-4D97-AF65-F5344CB8AC3E}">
        <p14:creationId xmlns:p14="http://schemas.microsoft.com/office/powerpoint/2010/main" val="2559524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B1A5-CF1E-CA22-3AE1-7E4620A7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Policy vs Value based </a:t>
            </a:r>
            <a:br>
              <a:rPr lang="en-US" dirty="0"/>
            </a:br>
            <a:r>
              <a:rPr lang="en-US" dirty="0"/>
              <a:t>Reinforcement Learning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454F9-E6E0-6C55-4FC6-91A0CFE6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99254-8BD6-FB0D-50EF-0991A21C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9F4E-8156-F79C-4BF5-CEA7BB7D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52</a:t>
            </a:fld>
            <a:endParaRPr lang="en-IN"/>
          </a:p>
        </p:txBody>
      </p:sp>
      <p:pic>
        <p:nvPicPr>
          <p:cNvPr id="3074" name="Picture 2" descr="Policy-Based Reinforcement Learning | SpringerLink">
            <a:extLst>
              <a:ext uri="{FF2B5EF4-FFF2-40B4-BE49-F238E27FC236}">
                <a16:creationId xmlns:a16="http://schemas.microsoft.com/office/drawing/2014/main" id="{4482375E-3049-CAF0-1209-984BD46429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367" y="2201863"/>
            <a:ext cx="5913233" cy="352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7DD79-0837-14D2-9691-B2C76F57EAB5}"/>
              </a:ext>
            </a:extLst>
          </p:cNvPr>
          <p:cNvSpPr txBox="1"/>
          <p:nvPr/>
        </p:nvSpPr>
        <p:spPr>
          <a:xfrm>
            <a:off x="949960" y="2201863"/>
            <a:ext cx="43027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Policy learning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focuses on directly inferring a policy that maximizes the reward on a specific environment</a:t>
            </a:r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Value learning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tries to quantify the value of every state-action pair</a:t>
            </a:r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E</a:t>
            </a:r>
            <a:r>
              <a:rPr lang="en-US" b="1" dirty="0">
                <a:solidFill>
                  <a:srgbClr val="292929"/>
                </a:solidFill>
                <a:latin typeface="source-serif-pro"/>
              </a:rPr>
              <a:t>xample: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AI agent trying to learn a new chess opening</a:t>
            </a:r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Using policy reinforcement learning, the AI agent would try to infer a strategy to develop the pieces in a way that can achieve certain well-known position</a:t>
            </a:r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In Value-learning, the AI agent would assign a value to every position and select the moves that score higher.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264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AF82-3A41-3ABD-2814-DF8382CB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 Stochastic Policy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2D52E-1253-D949-4B2C-6631553D1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Policy</a:t>
            </a:r>
            <a:r>
              <a:rPr lang="en-US" dirty="0"/>
              <a:t> is a set of rules that is referenced whenever we want to know what action to take</a:t>
            </a:r>
          </a:p>
          <a:p>
            <a:r>
              <a:rPr lang="en-US" b="1" dirty="0"/>
              <a:t>Deterministic policy</a:t>
            </a:r>
          </a:p>
          <a:p>
            <a:pPr lvl="1"/>
            <a:r>
              <a:rPr lang="en-US" dirty="0"/>
              <a:t> offer a state-action mapping π:s ↦ a</a:t>
            </a:r>
          </a:p>
          <a:p>
            <a:pPr lvl="1"/>
            <a:r>
              <a:rPr lang="en-US" dirty="0"/>
              <a:t>Ideally the optimal mapping (that is, if all the Bellman equations are learned to perfection)</a:t>
            </a:r>
          </a:p>
          <a:p>
            <a:r>
              <a:rPr lang="en-US" b="1" dirty="0"/>
              <a:t>Stochastic policy</a:t>
            </a:r>
          </a:p>
          <a:p>
            <a:pPr lvl="1"/>
            <a:r>
              <a:rPr lang="en-US" dirty="0"/>
              <a:t>conditional probability distribution over the actions in a given state, π:P(a|s)</a:t>
            </a:r>
          </a:p>
          <a:p>
            <a:pPr marL="201168" lvl="1" indent="0">
              <a:buNone/>
            </a:pPr>
            <a:r>
              <a:rPr lang="en-IN" dirty="0"/>
              <a:t>Advantages of Stochastic Policy: Use in </a:t>
            </a:r>
          </a:p>
          <a:p>
            <a:pPr marL="544068" lvl="1" indent="-342900">
              <a:buAutoNum type="arabicPeriod"/>
            </a:pPr>
            <a:r>
              <a:rPr lang="en-IN" dirty="0"/>
              <a:t>Continuous Action Spaces</a:t>
            </a:r>
          </a:p>
          <a:p>
            <a:pPr marL="544068" lvl="1" indent="-342900">
              <a:buAutoNum type="arabicPeriod"/>
            </a:pPr>
            <a:r>
              <a:rPr lang="en-IN" dirty="0"/>
              <a:t>Stochastic Environments</a:t>
            </a:r>
          </a:p>
          <a:p>
            <a:pPr marL="544068" lvl="1" indent="-342900">
              <a:buAutoNum type="arabicPeriod"/>
            </a:pPr>
            <a:r>
              <a:rPr lang="en-IN" dirty="0"/>
              <a:t>Multi-agent environments</a:t>
            </a:r>
          </a:p>
          <a:p>
            <a:pPr marL="544068" lvl="1" indent="-342900">
              <a:buAutoNum type="arabicPeriod"/>
            </a:pPr>
            <a:r>
              <a:rPr lang="en-IN" dirty="0"/>
              <a:t>Partially Observable MDPs</a:t>
            </a:r>
          </a:p>
          <a:p>
            <a:pPr marL="201168" lvl="1" indent="0">
              <a:buNone/>
            </a:pPr>
            <a:r>
              <a:rPr lang="en-IN" dirty="0"/>
              <a:t>For example : In game of rock-paper-scissors use stochastic policy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FB100-A682-F6F9-B744-DDF1D5A9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A8BDC-C707-70D9-49FE-B7DEE00F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C5CC9-B607-F9F2-26A8-0F3A2ECC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951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2CBD-7668-B0C7-3AA8-9CF2EBE8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79FE-D65D-40B7-9FA5-8DD635EC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1741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Key idea </a:t>
            </a:r>
          </a:p>
          <a:p>
            <a:pPr lvl="1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reinforcing good actions: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to push up the probabilities of actions that lead to higher return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and push down the probabilities of actions that lead to a lower return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until we get the optimal policy. </a:t>
            </a:r>
          </a:p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The policy gradient method will iteratively amend the policy network weights 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(with smooth updates) 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to make state-action pairs that resulted in positive return more likely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and make state-action pairs that resulted in negative return less likely</a:t>
            </a:r>
          </a:p>
          <a:p>
            <a:r>
              <a:rPr lang="en-US" b="1" dirty="0">
                <a:solidFill>
                  <a:srgbClr val="292929"/>
                </a:solidFill>
                <a:latin typeface="source-serif-pro"/>
              </a:rPr>
              <a:t>Trajectory</a:t>
            </a:r>
          </a:p>
          <a:p>
            <a:r>
              <a:rPr lang="en-US" b="1" dirty="0">
                <a:solidFill>
                  <a:srgbClr val="292929"/>
                </a:solidFill>
                <a:latin typeface="source-serif-pro"/>
              </a:rPr>
              <a:t>Return for a Trajectory</a:t>
            </a:r>
          </a:p>
          <a:p>
            <a:r>
              <a:rPr lang="en-US" b="1" dirty="0">
                <a:solidFill>
                  <a:srgbClr val="292929"/>
                </a:solidFill>
                <a:latin typeface="source-serif-pro"/>
              </a:rPr>
              <a:t>Total Return or Future Return</a:t>
            </a:r>
          </a:p>
          <a:p>
            <a:endParaRPr lang="en-US" b="1" dirty="0">
              <a:solidFill>
                <a:srgbClr val="292929"/>
              </a:solidFill>
              <a:latin typeface="source-serif-pro"/>
            </a:endParaRPr>
          </a:p>
          <a:p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6A606-0403-0B73-132D-036F15E1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538A9-A1F1-AD41-A64F-5BABC830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22555-A823-BD15-7E46-96F2649C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18CAD-5594-972C-C5C7-22F38D80E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94" y="4685242"/>
            <a:ext cx="5934075" cy="352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B7EA5-4173-7C99-86B9-2426B0BDB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99" t="10064"/>
          <a:stretch/>
        </p:blipFill>
        <p:spPr>
          <a:xfrm>
            <a:off x="4013835" y="5215255"/>
            <a:ext cx="6024880" cy="394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058643-7645-B222-6E5B-F5EDE62D9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8"/>
          <a:stretch/>
        </p:blipFill>
        <p:spPr>
          <a:xfrm>
            <a:off x="4422990" y="5631038"/>
            <a:ext cx="687492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27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6757-1418-2DC6-BFA2-7266B68A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00DF-3244-DD6F-99A4-2057F978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Policy: A policy is defined as the probability distribution of actions given a state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1176-88E1-8E1F-60F4-79F0839E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589C-E66D-13CA-6413-F6CE56B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2BFF8-70AF-230E-45A5-B209F670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55</a:t>
            </a:fld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42536E-078E-D0F0-4A63-0CD0D23D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328051"/>
            <a:ext cx="10001250" cy="9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42910-0543-1AFF-ADFB-FBF5F6FBA4F0}"/>
              </a:ext>
            </a:extLst>
          </p:cNvPr>
          <p:cNvSpPr txBox="1"/>
          <p:nvPr/>
        </p:nvSpPr>
        <p:spPr>
          <a:xfrm>
            <a:off x="1102360" y="3171639"/>
            <a:ext cx="101396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objective of a Reinforcement Learning agent is to maximize the “expected” reward when following a policy π.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set of parameters θ to parametrize this policy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can be the coefficients of a complex polynomial or the weights and biases of units in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represent the total reward for a given trajectory τ as r(τ), we arrive at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Reinforcement Learning Objective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: Maximize the “expected” reward following a parametrized policy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AC40C3-12D9-2045-763B-0502C6CD2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9600" t="-4324" r="39940" b="8950"/>
          <a:stretch/>
        </p:blipFill>
        <p:spPr>
          <a:xfrm>
            <a:off x="5181600" y="5142966"/>
            <a:ext cx="2143760" cy="71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A041D-64CC-B151-842C-FEF48865E5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74" t="-6289" r="50000" b="3020"/>
          <a:stretch/>
        </p:blipFill>
        <p:spPr>
          <a:xfrm>
            <a:off x="5195151" y="5977468"/>
            <a:ext cx="2560320" cy="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22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E215-9BA1-F6AE-4AA9-2B6D4B84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38997"/>
          </a:xfrm>
        </p:spPr>
        <p:txBody>
          <a:bodyPr/>
          <a:lstStyle/>
          <a:p>
            <a:r>
              <a:rPr lang="en-US" dirty="0"/>
              <a:t>REINFORCE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30AA1-AE16-55BE-32D8-ABF34813D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34962"/>
            <a:ext cx="10058400" cy="2776638"/>
          </a:xfrm>
        </p:spPr>
        <p:txBody>
          <a:bodyPr>
            <a:normAutofit lnSpcReduction="10000"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Notation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 is the </a:t>
            </a:r>
            <a:r>
              <a:rPr lang="en-US" sz="2000" dirty="0"/>
              <a:t>policy’s parameter vector</a:t>
            </a:r>
          </a:p>
          <a:p>
            <a:pPr lvl="1"/>
            <a:r>
              <a:rPr lang="en-US" sz="2000" dirty="0"/>
              <a:t>Thus </a:t>
            </a:r>
            <a:r>
              <a:rPr lang="el-GR" sz="2000" dirty="0"/>
              <a:t>Π</a:t>
            </a:r>
            <a:r>
              <a:rPr lang="en-US" sz="2000" dirty="0"/>
              <a:t>(</a:t>
            </a:r>
            <a:r>
              <a:rPr lang="en-US" sz="2000" dirty="0" err="1"/>
              <a:t>a|s</a:t>
            </a:r>
            <a:r>
              <a:rPr lang="en-US" sz="2000" dirty="0"/>
              <a:t>, </a:t>
            </a:r>
            <a:r>
              <a:rPr lang="el-G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000" dirty="0"/>
              <a:t>) = </a:t>
            </a:r>
            <a:r>
              <a:rPr lang="en-US" sz="2000" dirty="0" err="1"/>
              <a:t>Pr</a:t>
            </a:r>
            <a:r>
              <a:rPr lang="en-US" sz="2000" dirty="0"/>
              <a:t>{A</a:t>
            </a:r>
            <a:r>
              <a:rPr lang="en-US" sz="2000" baseline="-25000" dirty="0"/>
              <a:t>t</a:t>
            </a:r>
            <a:r>
              <a:rPr lang="en-US" sz="2000" dirty="0"/>
              <a:t>=a | S</a:t>
            </a:r>
            <a:r>
              <a:rPr lang="en-US" sz="2000" baseline="-25000" dirty="0"/>
              <a:t>t</a:t>
            </a:r>
            <a:r>
              <a:rPr lang="en-US" sz="2000" dirty="0"/>
              <a:t>=s, </a:t>
            </a:r>
            <a:r>
              <a:rPr lang="el-G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000" baseline="-25000" dirty="0"/>
              <a:t>t</a:t>
            </a:r>
            <a:r>
              <a:rPr lang="en-US" sz="2000" dirty="0"/>
              <a:t>=</a:t>
            </a:r>
            <a:r>
              <a:rPr lang="el-G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000" dirty="0"/>
              <a:t>} for the probability that action a is taken at time t given that the environment is in state s at time t with parameter </a:t>
            </a:r>
            <a:r>
              <a:rPr lang="el-G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/>
              <a:t>learning the policy parameter based on the gradient of some scalar performance measure J(</a:t>
            </a:r>
            <a:r>
              <a:rPr lang="el-G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2000" dirty="0"/>
              <a:t>) with respect to the policy parameter</a:t>
            </a:r>
          </a:p>
          <a:p>
            <a:pPr lvl="1"/>
            <a:r>
              <a:rPr lang="en-US" sz="2000" dirty="0"/>
              <a:t>These methods seek to maximize performance, so their updates approximate gradient ascent in J:</a:t>
            </a:r>
            <a:endParaRPr lang="en-IN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DC6ED-667A-82B6-1F93-4C27B569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7BDC7-C823-24C6-2FF5-E91F4308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271E-2788-10E9-2BE5-BBB28E50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B71EE-099E-9B3D-0ED6-953154C8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3911600"/>
            <a:ext cx="2905760" cy="709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83058-3100-53FC-F04F-6F66BC72101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8233704" y="4000789"/>
            <a:ext cx="1666754" cy="531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698F07-4529-6381-648C-4CDE91550D55}"/>
              </a:ext>
            </a:extLst>
          </p:cNvPr>
          <p:cNvSpPr txBox="1"/>
          <p:nvPr/>
        </p:nvSpPr>
        <p:spPr>
          <a:xfrm>
            <a:off x="1920240" y="5076707"/>
            <a:ext cx="985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is a stochastic estimate whose expectation approximates the gradient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of the performance measure with respect to its argument </a:t>
            </a:r>
            <a:r>
              <a:rPr lang="en-US" dirty="0">
                <a:latin typeface="CMMIB1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baseline="-25000" dirty="0">
                <a:latin typeface="CMMIB1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3069623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FBCB-C446-3C29-4FB9-E416E42F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 </a:t>
            </a:r>
            <a:br>
              <a:rPr lang="en-US" dirty="0"/>
            </a:br>
            <a:r>
              <a:rPr lang="en-US" dirty="0"/>
              <a:t>(Monte Carlo Policy Gradients)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14250E-432E-EA2B-58CD-C6EBA45AA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859" y="1815783"/>
            <a:ext cx="6584970" cy="47556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1A0CE-59EC-D8A3-5759-2341D8B8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D0FE3-C3B8-246D-91B3-96BCACA24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41ADB-EDAA-975A-9209-F4D7B22F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57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9FB22-3C50-366E-447F-379EB55F0236}"/>
              </a:ext>
            </a:extLst>
          </p:cNvPr>
          <p:cNvSpPr txBox="1"/>
          <p:nvPr/>
        </p:nvSpPr>
        <p:spPr>
          <a:xfrm>
            <a:off x="7934960" y="3307080"/>
            <a:ext cx="34442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probabilities may be extremely tiny or very close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use a surrogate objective, log p (natural logarithm)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the log of probability space ranges from (-∞,0)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and this makes the log probability easier to compute.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564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A695-1847-EC5C-7CDF-2AF0A7E4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FEDF-82CD-98C4-FCAF-FA6208F58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 policy is usually a Neural Network that takes the state as input and generates a probability distribution across action space as output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457AC-82D0-C8B9-8809-B4DF81940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2C7D-8F28-EB9C-1026-CF152D67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8085B-CD6F-A53F-E048-5AD23383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AA039-DA1A-F549-B3E6-561B52B7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418080"/>
            <a:ext cx="6572250" cy="38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C18D-89D9-AD0A-D74F-EB7211F8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Policy 1 vs Policy 2 Trajectories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A9CDB-3D46-5823-F7D0-F89CCA95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EEDB9-8202-E6CC-C060-C88DC69E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099E-A282-E541-D3DE-947B56A9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59</a:t>
            </a:fld>
            <a:endParaRPr lang="en-IN"/>
          </a:p>
        </p:txBody>
      </p:sp>
      <p:pic>
        <p:nvPicPr>
          <p:cNvPr id="2050" name="Picture 2" descr="Policy">
            <a:extLst>
              <a:ext uri="{FF2B5EF4-FFF2-40B4-BE49-F238E27FC236}">
                <a16:creationId xmlns:a16="http://schemas.microsoft.com/office/drawing/2014/main" id="{F8A06B71-69C8-53F3-7E84-49749F2E5B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32" y="1737360"/>
            <a:ext cx="9304095" cy="303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20865E-4F5C-4701-1678-4A54C7C4F2E5}"/>
              </a:ext>
            </a:extLst>
          </p:cNvPr>
          <p:cNvSpPr txBox="1"/>
          <p:nvPr/>
        </p:nvSpPr>
        <p:spPr>
          <a:xfrm>
            <a:off x="7401561" y="2740054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808C-E316-F4C3-27B5-AFCC6B64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220" y="4850413"/>
            <a:ext cx="4038600" cy="153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53958-0290-CCEB-77C6-ED7D88B30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19" y="4978401"/>
            <a:ext cx="5591175" cy="12069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467DC4B-31BF-B7CB-B6F6-5268D137848C}"/>
              </a:ext>
            </a:extLst>
          </p:cNvPr>
          <p:cNvSpPr/>
          <p:nvPr/>
        </p:nvSpPr>
        <p:spPr>
          <a:xfrm>
            <a:off x="7101840" y="5720080"/>
            <a:ext cx="741680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59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84F1-A15F-8565-7E3D-C9854C86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3BDFB-3EF3-470D-3F68-D90641D7D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BF88A-421E-B982-E47B-37D988860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8D919-2D7C-1C66-72B7-F503D582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2C8F4-CBC6-0E1B-BA64-158D175C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88C0B-BC3E-FA41-14E6-51E7C332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848" y="548640"/>
            <a:ext cx="7392610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9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2AE6D-96AB-D29D-65C0-AF518594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dirty="0">
                <a:effectLst/>
              </a:rPr>
              <a:t>The steps in the implementation of REINFORCE</a:t>
            </a:r>
            <a:endParaRPr lang="en-US" sz="3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E66957-9EEC-6BA2-E846-402A46195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55896"/>
            <a:ext cx="6909801" cy="44625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842C7B-9740-836D-9952-6700B26DC9FB}"/>
              </a:ext>
            </a:extLst>
          </p:cNvPr>
          <p:cNvSpPr txBox="1"/>
          <p:nvPr/>
        </p:nvSpPr>
        <p:spPr>
          <a:xfrm>
            <a:off x="7859485" y="2198914"/>
            <a:ext cx="3690257" cy="38767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Initialize a Random Policy (a NN that takes the state as input and returns the probability of actions)</a:t>
            </a:r>
            <a:endParaRPr lang="en-US" sz="17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Use the policy to play N steps of the game — record action probabilities-from policy, reward-from environment, action — sampled by agent</a:t>
            </a:r>
            <a:endParaRPr lang="en-US" sz="17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Calculate the discounted reward for each step </a:t>
            </a:r>
            <a:endParaRPr lang="en-US" sz="17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Calculate expected reward G</a:t>
            </a:r>
            <a:endParaRPr lang="en-US" sz="17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Adjust weights of Policy (back-propagate error in NN) to increase G</a:t>
            </a:r>
            <a:endParaRPr lang="en-US" sz="17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sz="17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Repeat from 2</a:t>
            </a:r>
            <a:endParaRPr lang="en-US" sz="17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B1A6-416E-1A7E-44C5-FF83447F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FACD7EB-C808-4634-9167-B03ADBD9BEE8}" type="datetime1">
              <a:rPr lang="en-US" smtClean="0"/>
              <a:pPr defTabSz="914400">
                <a:spcAft>
                  <a:spcPts val="600"/>
                </a:spcAft>
              </a:pPr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1C447-E699-90F3-BC75-1BD02ACE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76028-5B84-19F6-2309-948C75C1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902F1EE-5DA8-4006-AA26-929B1E42939A}" type="slidenum">
              <a:rPr lang="en-US" smtClean="0"/>
              <a:pPr defTabSz="914400"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38B4E-EFED-3D75-712F-774F1F71A603}"/>
              </a:ext>
            </a:extLst>
          </p:cNvPr>
          <p:cNvSpPr txBox="1"/>
          <p:nvPr/>
        </p:nvSpPr>
        <p:spPr>
          <a:xfrm>
            <a:off x="5003801" y="2638454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0112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2878-34BB-4DF3-9134-A36E066B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REINFORCE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C377E-C737-D2A0-DFE9-066F9C30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/>
              <a:t>The Policy Gradient is 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Has high variability in log probabilities and cumulative reward values, because each trajectories during training can deviate from each other at great degrees</a:t>
            </a:r>
          </a:p>
          <a:p>
            <a:pPr lvl="1"/>
            <a:r>
              <a:rPr lang="en-US" dirty="0"/>
              <a:t>Can result in noisy gradients, and cause unstable learning and/or the policy distribution skewing to a non-optimal direction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Can have cumulative reward of 0- both “goods” and “bad” actions with will not be learned if the cumulative reward is 0</a:t>
            </a:r>
          </a:p>
          <a:p>
            <a:pPr marL="201168" lvl="1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17A51-A364-2D77-C6CA-80DD230F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54FC2-8D96-21A0-83CF-6B76FDB50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64B23-0A47-F37F-1E97-2CA30FC7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61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E879D-E2FD-0F77-7800-8FD1CBF2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37360"/>
            <a:ext cx="5019040" cy="1230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E9C55-84B2-F7C0-13B4-9124F8B7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4693345"/>
            <a:ext cx="7863840" cy="1230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71AC13-5336-F598-F1C0-5AE8091DDF75}"/>
              </a:ext>
            </a:extLst>
          </p:cNvPr>
          <p:cNvSpPr txBox="1"/>
          <p:nvPr/>
        </p:nvSpPr>
        <p:spPr>
          <a:xfrm>
            <a:off x="1370643" y="5927198"/>
            <a:ext cx="908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will make smaller gradients, and thus smaller and more stable updates.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928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6F41-5E5A-4339-C1A7-0DD3C119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Baseline Functions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DD9566-E027-FB8F-3CE4-C45989E4F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275" y="2894647"/>
            <a:ext cx="9772650" cy="21050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ED86F-E0B7-5734-4CC9-18C1573A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5B6F-FDCB-7652-11F5-E2D9242B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82CB-C3CC-58DD-7A0E-02326411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503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0AF-F112-42A7-F806-913DDBE4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dirty="0"/>
              <a:t>Actor Critic Methods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FBFDA9-5260-3A02-9CE6-F366DEB8B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20" y="1875124"/>
            <a:ext cx="6858000" cy="14507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28F9E-A7FC-0FEC-5E45-C02D6462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DD75-42AA-7D29-9E49-1E4BCD70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CD75-E95E-021C-A518-83F4C014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63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563EB-A072-0AD8-3825-A3D08DBF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3532120"/>
            <a:ext cx="10477500" cy="109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4ACB10-CA26-3D5B-A23A-B5D1832C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60" y="5129302"/>
            <a:ext cx="8768080" cy="828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1C257-376D-BB11-0925-79C1A7EE37B2}"/>
              </a:ext>
            </a:extLst>
          </p:cNvPr>
          <p:cNvSpPr txBox="1"/>
          <p:nvPr/>
        </p:nvSpPr>
        <p:spPr>
          <a:xfrm>
            <a:off x="1280160" y="1690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Policy gradient</a:t>
            </a:r>
            <a:r>
              <a:rPr lang="en-IN" dirty="0">
                <a:solidFill>
                  <a:srgbClr val="292929"/>
                </a:solidFill>
                <a:latin typeface="source-serif-pro"/>
              </a:rPr>
              <a:t> in REINFORCE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4038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3D5-2FB2-EC5B-9037-3B7D64D8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Critic Methods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0B797-0EF9-ED23-6B8D-B9BB9744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9A5AF-2335-9CCC-1F98-7823CD7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9FB7-1CFF-F27E-0805-593BD2C6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64</a:t>
            </a:fld>
            <a:endParaRPr lang="en-IN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C70E11-7937-BBBA-172B-805C7ACE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3" y="2084274"/>
            <a:ext cx="10001250" cy="331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484D0-1174-A4EA-ABB1-1808E4078B89}"/>
              </a:ext>
            </a:extLst>
          </p:cNvPr>
          <p:cNvSpPr txBox="1"/>
          <p:nvPr/>
        </p:nvSpPr>
        <p:spPr>
          <a:xfrm>
            <a:off x="1412240" y="5727713"/>
            <a:ext cx="891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Q value can be learned by parameterizing the Q function with a neural network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5BE8E4-95BD-0DCB-2487-67EA465C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72089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27950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861A-733A-E186-79DD-6B6784FF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Learning Agent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5D7915-F8F3-8F6A-89F5-E0F4E31DD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11" r="6518"/>
          <a:stretch/>
        </p:blipFill>
        <p:spPr>
          <a:xfrm>
            <a:off x="193040" y="2031077"/>
            <a:ext cx="5679440" cy="41349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F89D5-CC3C-4C3F-1F62-628DFD08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15637-EFED-A8BB-0B1F-7B5E00BB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50525-1199-9015-5B04-01830661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65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32D8B-2277-621A-2A05-3D0861250BEA}"/>
              </a:ext>
            </a:extLst>
          </p:cNvPr>
          <p:cNvSpPr txBox="1"/>
          <p:nvPr/>
        </p:nvSpPr>
        <p:spPr>
          <a:xfrm>
            <a:off x="5902960" y="2285077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u="none" strike="noStrike" baseline="0" dirty="0">
                <a:latin typeface="Times-Bold"/>
              </a:rPr>
              <a:t>Learning element</a:t>
            </a:r>
            <a:r>
              <a:rPr lang="en-US" sz="2200" b="0" i="0" u="none" strike="noStrike" baseline="0" dirty="0">
                <a:latin typeface="Times-Roman"/>
              </a:rPr>
              <a:t> which is responsible for making improvements</a:t>
            </a:r>
          </a:p>
          <a:p>
            <a:pPr algn="l"/>
            <a:r>
              <a:rPr lang="en-US" sz="2200" b="1" dirty="0">
                <a:latin typeface="Times-Bold"/>
              </a:rPr>
              <a:t>P</a:t>
            </a:r>
            <a:r>
              <a:rPr lang="en-US" sz="2200" b="1" i="0" u="none" strike="noStrike" baseline="0" dirty="0">
                <a:latin typeface="Times-Bold"/>
              </a:rPr>
              <a:t>erformance element</a:t>
            </a:r>
            <a:r>
              <a:rPr lang="en-US" sz="2200" b="0" i="0" u="none" strike="noStrike" baseline="0" dirty="0">
                <a:latin typeface="Times-Roman"/>
              </a:rPr>
              <a:t>, which is responsible for</a:t>
            </a:r>
            <a:endParaRPr lang="en-IN" sz="2200" b="0" i="0" u="none" strike="noStrike" baseline="0" dirty="0">
              <a:latin typeface="Helvetica-Narrow"/>
            </a:endParaRPr>
          </a:p>
          <a:p>
            <a:pPr algn="l"/>
            <a:r>
              <a:rPr lang="en-IN" sz="2200" b="0" i="0" u="none" strike="noStrike" baseline="0" dirty="0">
                <a:latin typeface="Times-Roman"/>
              </a:rPr>
              <a:t>selecting external actions</a:t>
            </a:r>
          </a:p>
          <a:p>
            <a:pPr algn="l"/>
            <a:r>
              <a:rPr lang="en-US" sz="2200" b="1" i="0" u="none" strike="noStrike" baseline="0" dirty="0">
                <a:latin typeface="Times-Roman"/>
              </a:rPr>
              <a:t>Critic </a:t>
            </a:r>
            <a:r>
              <a:rPr lang="en-US" sz="2200" b="0" i="0" u="none" strike="noStrike" baseline="0" dirty="0">
                <a:latin typeface="Times-Roman"/>
              </a:rPr>
              <a:t>tells the learning element how well the agent is doing with respect to a fixed </a:t>
            </a:r>
            <a:r>
              <a:rPr lang="en-IN" sz="2200" b="0" i="0" u="none" strike="noStrike" baseline="0" dirty="0">
                <a:latin typeface="Times-Roman"/>
              </a:rPr>
              <a:t>performance standard</a:t>
            </a:r>
          </a:p>
          <a:p>
            <a:pPr algn="l"/>
            <a:r>
              <a:rPr lang="en-IN" sz="2200" b="1" dirty="0">
                <a:latin typeface="Times-Roman"/>
              </a:rPr>
              <a:t>Problem Generator </a:t>
            </a:r>
            <a:r>
              <a:rPr lang="en-IN" sz="2200" dirty="0">
                <a:latin typeface="Times-Roman"/>
              </a:rPr>
              <a:t>which is responsible </a:t>
            </a:r>
            <a:r>
              <a:rPr lang="en-US" sz="2200" b="0" i="0" u="none" strike="noStrike" baseline="0" dirty="0">
                <a:latin typeface="Times-Roman"/>
              </a:rPr>
              <a:t>for suggesting actions that will lead to new and informative experiences.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981163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33514-C9D0-48A0-14A4-C7CEC1FC5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Actor Critic Methods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C1D654-2A15-704F-6FCE-33936022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42" y="645106"/>
            <a:ext cx="5292727" cy="52477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59CB3-9B51-E3B2-5AB3-FD7675492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 lvl="1"/>
            <a:r>
              <a:rPr lang="en-US" sz="2000" b="1" dirty="0"/>
              <a:t>The “Critic” estimates the value function </a:t>
            </a:r>
          </a:p>
          <a:p>
            <a:pPr lvl="2"/>
            <a:r>
              <a:rPr lang="en-US" sz="2000" dirty="0"/>
              <a:t>This could be the action-value (the Q value) or state-value (the V value).</a:t>
            </a:r>
          </a:p>
          <a:p>
            <a:pPr lvl="1"/>
            <a:r>
              <a:rPr lang="en-US" sz="2000" b="1" dirty="0"/>
              <a:t>The “Actor” updates the policy distribution</a:t>
            </a:r>
          </a:p>
          <a:p>
            <a:pPr lvl="2"/>
            <a:r>
              <a:rPr lang="en-US" sz="2000" b="1" dirty="0"/>
              <a:t> </a:t>
            </a:r>
            <a:r>
              <a:rPr lang="en-US" sz="2000" dirty="0"/>
              <a:t>in the direction suggested by the Critic (such as with policy gradients).</a:t>
            </a:r>
          </a:p>
          <a:p>
            <a:pPr lvl="1"/>
            <a:r>
              <a:rPr lang="en-US" sz="2000" dirty="0"/>
              <a:t>Both the Critic and Actor functions are parameterized with neural networks</a:t>
            </a:r>
            <a:endParaRPr lang="en-IN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107FE-9553-E011-9CF9-E5963CDC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CD7EB-C808-4634-9167-B03ADBD9BEE8}" type="datetime1">
              <a:rPr lang="en-IN" smtClean="0"/>
              <a:pPr>
                <a:spcAft>
                  <a:spcPts val="600"/>
                </a:spcAft>
              </a:pPr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49DC5-EF8F-DF48-7A8F-688DB3D6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9D4D0-EED1-2A1F-FCBB-3B738AAB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02F1EE-5DA8-4006-AA26-929B1E42939A}" type="slidenum">
              <a:rPr lang="en-IN" smtClean="0"/>
              <a:pPr>
                <a:spcAft>
                  <a:spcPts val="600"/>
                </a:spcAft>
              </a:pPr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43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088B-C3B0-F297-3DFC-1E01E750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273F85-C0B9-C044-6E01-9CCDC9918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576" y="286603"/>
            <a:ext cx="9355174" cy="593131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AC5F-8828-BD9D-E649-07658787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02E80-5FC9-B758-A935-7C115E6D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B09A9-EEF0-096C-1CC5-29E076E1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903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ED06-20B2-0773-18B8-8823187A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9681"/>
          </a:xfrm>
        </p:spPr>
        <p:txBody>
          <a:bodyPr/>
          <a:lstStyle/>
          <a:p>
            <a:r>
              <a:rPr lang="en-IN" dirty="0"/>
              <a:t>Advantage Actor Critic (A2C)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CEF1-9B20-3E30-57A5-BD9E7ABF5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66284"/>
            <a:ext cx="10058400" cy="4023360"/>
          </a:xfrm>
        </p:spPr>
        <p:txBody>
          <a:bodyPr/>
          <a:lstStyle/>
          <a:p>
            <a:r>
              <a:rPr lang="en-US" b="1" dirty="0"/>
              <a:t>Advantage Value-  </a:t>
            </a:r>
            <a:r>
              <a:rPr lang="en-US" dirty="0"/>
              <a:t>Take a specific action compared to the average, general action at the given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Bellman Equation: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5A1DA-362F-9C56-9C97-C6B4E37A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EEA46-DF80-8F1A-21A5-ECF85196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F5F30-F77F-EBDD-9048-6C75841E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68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28BB2-B8A6-F6C7-BC93-DD53A01E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20" y="1858205"/>
            <a:ext cx="7020560" cy="79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9D22D-D9AC-609A-AFE3-A4ED9EB8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20" y="3080586"/>
            <a:ext cx="6725920" cy="514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D31E2-B5DE-DC2B-3386-0E5DD9C1E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30" y="3744802"/>
            <a:ext cx="10477500" cy="647700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5718F08-2752-F6D3-6544-DD104FD3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3" y="4618568"/>
            <a:ext cx="10001250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0349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6E31-4A35-8B12-D1AA-7E3CAA0E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154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Asynchronous Advantage Actor Critic (A3C)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6E6137-3C99-AD0E-2547-B73337149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640" y="1503680"/>
            <a:ext cx="8249920" cy="361696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9AF36-34E7-1799-2147-180B28B8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DED9A-8B48-6D09-1BF5-2C30C582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57390-1951-B74E-2C82-65986EE3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69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BD320-E35A-5DAC-AC02-EC660B35EAFE}"/>
              </a:ext>
            </a:extLst>
          </p:cNvPr>
          <p:cNvSpPr txBox="1"/>
          <p:nvPr/>
        </p:nvSpPr>
        <p:spPr>
          <a:xfrm>
            <a:off x="1097280" y="5229546"/>
            <a:ext cx="9692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implements parallel training where multiple workers in parallel environments independently update a global value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benefit of having asynchronous actors is effective and efficient exploration of the state space.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68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34E8-5AF1-2B6D-7BC4-1AC2896C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Every visit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8F34-CE6F-DE88-2216-39608B9E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07AE-9A83-D80C-342F-9FE8ED36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780B1-C2F0-754B-A4C9-8A7ECCB4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5B795-FFAB-A089-5E15-2529817E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7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9FAC0-E7C6-8099-60AC-EF6A5E251A3F}"/>
              </a:ext>
            </a:extLst>
          </p:cNvPr>
          <p:cNvSpPr txBox="1"/>
          <p:nvPr/>
        </p:nvSpPr>
        <p:spPr>
          <a:xfrm>
            <a:off x="1297479" y="1866386"/>
            <a:ext cx="959704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4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Initialize the policy, state-value function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Start by generating an episode according to the current policy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Keep track of the states encountered through that episode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Select a state in 2.1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Add to a list the return received after every occurrence of this state.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Average over all returns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Set the value of the state as that computed average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Repeat step 3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Repeat 2-4 until satisfied</a:t>
            </a:r>
          </a:p>
          <a:p>
            <a:pPr algn="just"/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113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08A17-4782-DF91-DC3E-AF69F4EA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sz="3400" err="1"/>
              <a:t>ChatGPT</a:t>
            </a:r>
            <a:r>
              <a:rPr lang="en-US" sz="3400"/>
              <a:t>- Reinforcement Learning from Human Feedback</a:t>
            </a:r>
            <a:endParaRPr lang="en-IN" sz="3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57E0E-D9CE-89F5-799C-B858ADE4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294641"/>
            <a:ext cx="5451627" cy="58826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B139-E34C-C837-8528-42AD5025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sz="1100" b="1"/>
              <a:t>The method overall consists of three distinct steps</a:t>
            </a:r>
            <a:r>
              <a:rPr lang="en-US" sz="110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100" b="1"/>
              <a:t>Supervised fine-tuning </a:t>
            </a:r>
          </a:p>
          <a:p>
            <a:pPr lvl="1"/>
            <a:r>
              <a:rPr lang="en-US" sz="1100"/>
              <a:t>A pre-trained language model is fine-tuned on a relatively small amount of demonstration data curated by labelers, to learn a supervised policy (the SFT model) that generates outputs from a selected list of prompts</a:t>
            </a:r>
          </a:p>
          <a:p>
            <a:pPr lvl="1"/>
            <a:r>
              <a:rPr lang="en-US" sz="1100"/>
              <a:t>This represents the baseline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100" b="1"/>
              <a:t>Mimic human preferences</a:t>
            </a:r>
          </a:p>
          <a:p>
            <a:pPr lvl="1"/>
            <a:r>
              <a:rPr lang="en-US" sz="1100"/>
              <a:t>Labelers are asked to vote on a relatively large number of the SFT model outputs, creating a new dataset consisting of comparison data. </a:t>
            </a:r>
          </a:p>
          <a:p>
            <a:pPr lvl="1"/>
            <a:r>
              <a:rPr lang="en-US" sz="1100"/>
              <a:t>A new model is trained on this dataset</a:t>
            </a:r>
          </a:p>
          <a:p>
            <a:pPr lvl="1"/>
            <a:r>
              <a:rPr lang="en-US" sz="1100"/>
              <a:t>This is referred to as the reward model (RM).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100" b="1"/>
              <a:t>Proximal Policy Optimization (PPO) </a:t>
            </a:r>
          </a:p>
          <a:p>
            <a:pPr lvl="1"/>
            <a:r>
              <a:rPr lang="en-US" sz="1100"/>
              <a:t> The reward model is used to further fine-tune and improve the SFT model. </a:t>
            </a:r>
          </a:p>
          <a:p>
            <a:pPr lvl="1"/>
            <a:r>
              <a:rPr lang="en-US" sz="1100"/>
              <a:t>The outcome of this step is the so-called policy model.</a:t>
            </a:r>
            <a:endParaRPr lang="en-IN" sz="11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5C2EA-5B64-6A24-C336-D9C2015D9D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CD7EB-C808-4634-9167-B03ADBD9BEE8}" type="datetime1">
              <a:rPr lang="en-IN" smtClean="0"/>
              <a:pPr>
                <a:spcAft>
                  <a:spcPts val="600"/>
                </a:spcAft>
              </a:pPr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B1A14-AB25-3050-0A14-7FECAA3F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CCD1D-2B9D-E65B-0F68-D0166248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02F1EE-5DA8-4006-AA26-929B1E42939A}" type="slidenum">
              <a:rPr lang="en-IN" smtClean="0"/>
              <a:pPr>
                <a:spcAft>
                  <a:spcPts val="600"/>
                </a:spcAft>
              </a:pPr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2343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0883-B38C-D8D1-2058-0C085C38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6396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ChatGPT</a:t>
            </a:r>
            <a:r>
              <a:rPr lang="en-US" dirty="0"/>
              <a:t> works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4C3F7-2430-D26C-F104-D8BF4BC0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ACE80-57FF-99B8-DDC4-40BE67CA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4F274-3074-8BDB-0063-ACEADC2C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71</a:t>
            </a:fld>
            <a:endParaRPr lang="en-IN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4C315A3-EF58-D8D3-C1AC-7F3D3078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40" y="1430931"/>
            <a:ext cx="10342879" cy="4139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6ED042-A30D-25DD-C742-98BEE29964D4}"/>
              </a:ext>
            </a:extLst>
          </p:cNvPr>
          <p:cNvSpPr txBox="1"/>
          <p:nvPr/>
        </p:nvSpPr>
        <p:spPr>
          <a:xfrm>
            <a:off x="1097280" y="5744026"/>
            <a:ext cx="978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Proximal Policy Optimization (PPO) algorithms are policy gradient methods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3072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842C-69C6-A8F7-4FEE-CEEAB393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E574-B4E3-2B4E-FC93-FE1BC6F8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Russell S., and Norvig P., Artificial Intelligence A Modern Approach (3e), Pearson 2010</a:t>
            </a:r>
          </a:p>
          <a:p>
            <a:r>
              <a:rPr lang="en-US" dirty="0"/>
              <a:t>2. Richard S Sutton, Andrew G </a:t>
            </a:r>
            <a:r>
              <a:rPr lang="en-US" dirty="0" err="1"/>
              <a:t>Barto</a:t>
            </a:r>
            <a:r>
              <a:rPr lang="en-US" dirty="0"/>
              <a:t>, Reinforcement Learning, second edition, MIT Press</a:t>
            </a:r>
          </a:p>
          <a:p>
            <a:r>
              <a:rPr lang="en-US" dirty="0"/>
              <a:t>3. https://www.coursera.org/learn/fundamentals-of-reinforcement-learning/home/week/1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EA2A8-6BC2-09A8-3865-92D5FEF2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3D69F-361B-0026-B4BE-AB56141A5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F1117-6226-1900-6426-568F9BF2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35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7356-08FC-3382-5A7F-9569E4DA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Return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2BCE-571F-3C70-54D5-4F6AEC39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4C2AF-6322-7F62-14A6-F52ACDE7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9F3A2-425D-A4D5-5358-29027494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8</a:t>
            </a:fld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2A0A43-C0C9-AABD-54F2-DE6E52237C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34" y="2254123"/>
            <a:ext cx="5581650" cy="14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BDA13AD-5870-CFB6-F483-75ADBFB3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20" y="3942537"/>
            <a:ext cx="7355840" cy="215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62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C072-5ADE-14D5-2D15-394313A6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Mean &amp; Policy Improvement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C6E18-7A80-162F-4AEE-E747E86F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We update v(s) incrementally after episodes. For each state St, with return Gt:</a:t>
            </a:r>
          </a:p>
          <a:p>
            <a:endParaRPr 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endParaRPr lang="en-US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In non-stationary problems, it can be useful to track a running mean, i.e., forget old episodes:</a:t>
            </a:r>
          </a:p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V(S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 ← V(S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 + α (G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− V(S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))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Policy improvement is done by making the policy greedy with respect to the current value function. 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A5385-8FF5-2474-CB8C-C480E7E02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D7EB-C808-4634-9167-B03ADBD9BEE8}" type="datetime1">
              <a:rPr lang="en-IN" smtClean="0"/>
              <a:t>08-05-2023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BF9E7-37DA-0B8A-4675-C6A9F4F54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Artificial Intelligence - Rohini R Rao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E3EA8-F0D2-89E3-2498-51A0B813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2F1EE-5DA8-4006-AA26-929B1E42939A}" type="slidenum">
              <a:rPr lang="en-IN" smtClean="0"/>
              <a:t>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2604C-420F-D925-AF2B-6E7D15C4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5" y="2328051"/>
            <a:ext cx="4552950" cy="1171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327BC-1E13-0418-E0CA-05398E6D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242" y="5383390"/>
            <a:ext cx="33432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536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5937E0016CC9418F8B50B2C0A3EDD6" ma:contentTypeVersion="6" ma:contentTypeDescription="Create a new document." ma:contentTypeScope="" ma:versionID="834a9b63a94600b3456f625b10ef8896">
  <xsd:schema xmlns:xsd="http://www.w3.org/2001/XMLSchema" xmlns:xs="http://www.w3.org/2001/XMLSchema" xmlns:p="http://schemas.microsoft.com/office/2006/metadata/properties" xmlns:ns2="5b7e7add-2e88-4815-8062-ce815799c135" xmlns:ns3="6ea11940-03c4-45b3-b33e-236a7a990829" targetNamespace="http://schemas.microsoft.com/office/2006/metadata/properties" ma:root="true" ma:fieldsID="33623f478cd7c3cf7399d42a598da1bc" ns2:_="" ns3:_="">
    <xsd:import namespace="5b7e7add-2e88-4815-8062-ce815799c135"/>
    <xsd:import namespace="6ea11940-03c4-45b3-b33e-236a7a9908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7e7add-2e88-4815-8062-ce815799c1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11940-03c4-45b3-b33e-236a7a9908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EFBEB6-450F-4795-BC9A-A712928CC5C0}"/>
</file>

<file path=customXml/itemProps2.xml><?xml version="1.0" encoding="utf-8"?>
<ds:datastoreItem xmlns:ds="http://schemas.openxmlformats.org/officeDocument/2006/customXml" ds:itemID="{C227A6BE-1827-4D12-A49E-F1CADE9275F9}"/>
</file>

<file path=customXml/itemProps3.xml><?xml version="1.0" encoding="utf-8"?>
<ds:datastoreItem xmlns:ds="http://schemas.openxmlformats.org/officeDocument/2006/customXml" ds:itemID="{E7E96BB6-7B3A-4775-83DC-8330F16486E2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2618</TotalTime>
  <Words>5315</Words>
  <Application>Microsoft Office PowerPoint</Application>
  <PresentationFormat>Widescreen</PresentationFormat>
  <Paragraphs>678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92" baseType="lpstr">
      <vt:lpstr>Arial</vt:lpstr>
      <vt:lpstr>Calibri</vt:lpstr>
      <vt:lpstr>Calibri Light</vt:lpstr>
      <vt:lpstr>CMMI10</vt:lpstr>
      <vt:lpstr>CMMI7</vt:lpstr>
      <vt:lpstr>CMMIB10</vt:lpstr>
      <vt:lpstr>CMR10</vt:lpstr>
      <vt:lpstr>CMR7</vt:lpstr>
      <vt:lpstr>CMR9</vt:lpstr>
      <vt:lpstr>CMSS10</vt:lpstr>
      <vt:lpstr>CMSY7</vt:lpstr>
      <vt:lpstr>CMTI10</vt:lpstr>
      <vt:lpstr>Google Sans</vt:lpstr>
      <vt:lpstr>Helvetica-Narrow</vt:lpstr>
      <vt:lpstr>Lato</vt:lpstr>
      <vt:lpstr>Raleway</vt:lpstr>
      <vt:lpstr>source-serif-pro</vt:lpstr>
      <vt:lpstr>Times-Bold</vt:lpstr>
      <vt:lpstr>Times-Roman</vt:lpstr>
      <vt:lpstr>Retrospect</vt:lpstr>
      <vt:lpstr>Artificial Intelligence DSE 3252  Reinforcement Learning -2 </vt:lpstr>
      <vt:lpstr>Monte Carlo Methods</vt:lpstr>
      <vt:lpstr>Monte Carlo Prediction</vt:lpstr>
      <vt:lpstr>Monte Carlo Policy Evaluation</vt:lpstr>
      <vt:lpstr>First Visit Monte Carlo</vt:lpstr>
      <vt:lpstr>PowerPoint Presentation</vt:lpstr>
      <vt:lpstr>Every visit Monte Carlo</vt:lpstr>
      <vt:lpstr>Computation of Return</vt:lpstr>
      <vt:lpstr>Incremental Mean &amp; Policy Improvement</vt:lpstr>
      <vt:lpstr>Monte Carlo Estimation of Action Values</vt:lpstr>
      <vt:lpstr>Policy Evaluation Phase</vt:lpstr>
      <vt:lpstr>Monte Carlo Control</vt:lpstr>
      <vt:lpstr>Monte Carlo Control</vt:lpstr>
      <vt:lpstr>PowerPoint Presentation</vt:lpstr>
      <vt:lpstr>On Policy vs Off Policy</vt:lpstr>
      <vt:lpstr>Monte Carlo Control with Epsilon-soft</vt:lpstr>
      <vt:lpstr>PowerPoint Presentation</vt:lpstr>
      <vt:lpstr>Policy Improvement</vt:lpstr>
      <vt:lpstr>Temporal Difference Learning</vt:lpstr>
      <vt:lpstr>PowerPoint Presentation</vt:lpstr>
      <vt:lpstr>TD combines DP and MC methods</vt:lpstr>
      <vt:lpstr>PowerPoint Presentation</vt:lpstr>
      <vt:lpstr>Advantages of TD</vt:lpstr>
      <vt:lpstr>Random Walk</vt:lpstr>
      <vt:lpstr>Random Walk</vt:lpstr>
      <vt:lpstr>Optimality of TD(0)</vt:lpstr>
      <vt:lpstr>Sarsa: On-policy TD Control</vt:lpstr>
      <vt:lpstr>PowerPoint Presentation</vt:lpstr>
      <vt:lpstr>On-policy control algorithm  based on Sarsa prediction method</vt:lpstr>
      <vt:lpstr>Expected SARSA</vt:lpstr>
      <vt:lpstr>PowerPoint Presentation</vt:lpstr>
      <vt:lpstr>Q-Learning: Off Policy TD Control</vt:lpstr>
      <vt:lpstr>PowerPoint Presentation</vt:lpstr>
      <vt:lpstr>Cliff Walking</vt:lpstr>
      <vt:lpstr>Comparison of QL and SARSA</vt:lpstr>
      <vt:lpstr>Q-Learning Process</vt:lpstr>
      <vt:lpstr>Reinforcement Learning with Neural Networks</vt:lpstr>
      <vt:lpstr>Reinforcement Learning with Neural Networks</vt:lpstr>
      <vt:lpstr>Reinforcement Learning with Neural Networks</vt:lpstr>
      <vt:lpstr>Reinforcement Learning with Neural Networks</vt:lpstr>
      <vt:lpstr>Deep Q Learning</vt:lpstr>
      <vt:lpstr>Steps in Deep Q Networks</vt:lpstr>
      <vt:lpstr>Psuedocode for Deep Q-Learning</vt:lpstr>
      <vt:lpstr>Solution in deep Q-network (DQN) </vt:lpstr>
      <vt:lpstr>deep Q-network (DQN) </vt:lpstr>
      <vt:lpstr>steps involved in deep Q-network (DQN) :</vt:lpstr>
      <vt:lpstr>Cartpole &amp; DQN</vt:lpstr>
      <vt:lpstr>Cartpole &amp; DQN</vt:lpstr>
      <vt:lpstr>Discretizing Continuous State Space</vt:lpstr>
      <vt:lpstr>Discretizing Continuous State Space</vt:lpstr>
      <vt:lpstr>PowerPoint Presentation</vt:lpstr>
      <vt:lpstr>Policy vs Value based  Reinforcement Learning</vt:lpstr>
      <vt:lpstr>Deterministic Vs Stochastic Policy</vt:lpstr>
      <vt:lpstr>REINFORCE</vt:lpstr>
      <vt:lpstr>REINFORCE</vt:lpstr>
      <vt:lpstr>REINFORCE</vt:lpstr>
      <vt:lpstr>REINFORCE  (Monte Carlo Policy Gradients)</vt:lpstr>
      <vt:lpstr>Example</vt:lpstr>
      <vt:lpstr>Example: Policy 1 vs Policy 2 Trajectories</vt:lpstr>
      <vt:lpstr>The steps in the implementation of REINFORCE</vt:lpstr>
      <vt:lpstr>Disadvantages of REINFORCE</vt:lpstr>
      <vt:lpstr>Common Baseline Functions</vt:lpstr>
      <vt:lpstr>Actor Critic Methods</vt:lpstr>
      <vt:lpstr>Actor Critic Methods</vt:lpstr>
      <vt:lpstr>General Learning Agent</vt:lpstr>
      <vt:lpstr>Actor Critic Methods</vt:lpstr>
      <vt:lpstr>PowerPoint Presentation</vt:lpstr>
      <vt:lpstr>Advantage Actor Critic (A2C)</vt:lpstr>
      <vt:lpstr>Asynchronous Advantage Actor Critic (A3C)</vt:lpstr>
      <vt:lpstr>ChatGPT- Reinforcement Learning from Human Feedback</vt:lpstr>
      <vt:lpstr>How ChatGPT works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DSE 3252</dc:title>
  <dc:creator>Rohini  R Rao [MAHE-MIT]</dc:creator>
  <cp:lastModifiedBy>Rohini  R Rao [MAHE-MIT]</cp:lastModifiedBy>
  <cp:revision>143</cp:revision>
  <dcterms:created xsi:type="dcterms:W3CDTF">2023-01-30T23:42:21Z</dcterms:created>
  <dcterms:modified xsi:type="dcterms:W3CDTF">2023-05-08T07:24:22Z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0x010100CA37395F2862764A8DD10F61F2FA3FAD</vt:lpwstr>
  </property>
</Properties>
</file>